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8" r:id="rId1"/>
  </p:sldMasterIdLst>
  <p:sldIdLst>
    <p:sldId id="256" r:id="rId2"/>
    <p:sldId id="257" r:id="rId3"/>
    <p:sldId id="259" r:id="rId4"/>
    <p:sldId id="258" r:id="rId5"/>
    <p:sldId id="260" r:id="rId6"/>
    <p:sldId id="261" r:id="rId7"/>
    <p:sldId id="262" r:id="rId8"/>
    <p:sldId id="263" r:id="rId9"/>
    <p:sldId id="265" r:id="rId10"/>
    <p:sldId id="264" r:id="rId11"/>
    <p:sldId id="266" r:id="rId12"/>
    <p:sldId id="267" r:id="rId13"/>
    <p:sldId id="270" r:id="rId14"/>
    <p:sldId id="269" r:id="rId15"/>
    <p:sldId id="271" r:id="rId16"/>
    <p:sldId id="268" r:id="rId17"/>
    <p:sldId id="273" r:id="rId18"/>
    <p:sldId id="274" r:id="rId19"/>
    <p:sldId id="275" r:id="rId20"/>
    <p:sldId id="276" r:id="rId21"/>
    <p:sldId id="277" r:id="rId22"/>
    <p:sldId id="279"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4DA5D0-53B2-979E-3243-DBC2374F6693}" v="12" dt="2024-05-29T00:26:39.7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ata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6.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ata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4" Type="http://schemas.openxmlformats.org/officeDocument/2006/relationships/image" Target="../media/image6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67FCC992-A282-49E2-8593-42C0E0F13BF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D608D6C-21D2-4089-915F-521632C969CB}">
      <dgm:prSet/>
      <dgm:spPr/>
      <dgm:t>
        <a:bodyPr/>
        <a:lstStyle/>
        <a:p>
          <a:r>
            <a:rPr lang="en-IN" b="0" i="0"/>
            <a:t>SWOT Analysis is a strategic planning tool used to evaluate the Strengths, Weaknesses, Opportunities, and Threats involved in a business venture or project.</a:t>
          </a:r>
          <a:endParaRPr lang="en-US"/>
        </a:p>
      </dgm:t>
    </dgm:pt>
    <dgm:pt modelId="{1E0270A6-A1C3-418A-82D2-C8D1F74BF5E1}" type="parTrans" cxnId="{33C8A30E-EEC0-4899-8D61-1185E7E45B9B}">
      <dgm:prSet/>
      <dgm:spPr/>
      <dgm:t>
        <a:bodyPr/>
        <a:lstStyle/>
        <a:p>
          <a:endParaRPr lang="en-US"/>
        </a:p>
      </dgm:t>
    </dgm:pt>
    <dgm:pt modelId="{D7715118-3EC2-47DA-833B-64A502848568}" type="sibTrans" cxnId="{33C8A30E-EEC0-4899-8D61-1185E7E45B9B}">
      <dgm:prSet/>
      <dgm:spPr/>
      <dgm:t>
        <a:bodyPr/>
        <a:lstStyle/>
        <a:p>
          <a:endParaRPr lang="en-US"/>
        </a:p>
      </dgm:t>
    </dgm:pt>
    <dgm:pt modelId="{DD4AA33F-C18F-4A58-B4AF-BFA84AE1AC27}">
      <dgm:prSet/>
      <dgm:spPr/>
      <dgm:t>
        <a:bodyPr/>
        <a:lstStyle/>
        <a:p>
          <a:r>
            <a:rPr lang="en-IN" b="0" i="0"/>
            <a:t>Assess internal and external factors impacting an organization's performance, identifying areas of competitive advantage and potential risks, while informing decision-making and strategic planning.</a:t>
          </a:r>
          <a:endParaRPr lang="en-US"/>
        </a:p>
      </dgm:t>
    </dgm:pt>
    <dgm:pt modelId="{B42F874A-EAE9-4CBE-9436-6A276A6A311C}" type="parTrans" cxnId="{5EE59754-6EFB-4F51-BB7B-142DD24942C4}">
      <dgm:prSet/>
      <dgm:spPr/>
      <dgm:t>
        <a:bodyPr/>
        <a:lstStyle/>
        <a:p>
          <a:endParaRPr lang="en-US"/>
        </a:p>
      </dgm:t>
    </dgm:pt>
    <dgm:pt modelId="{A9A10D55-8054-4A5A-803C-C75CA9BA2690}" type="sibTrans" cxnId="{5EE59754-6EFB-4F51-BB7B-142DD24942C4}">
      <dgm:prSet/>
      <dgm:spPr/>
      <dgm:t>
        <a:bodyPr/>
        <a:lstStyle/>
        <a:p>
          <a:endParaRPr lang="en-US"/>
        </a:p>
      </dgm:t>
    </dgm:pt>
    <dgm:pt modelId="{C657E4B9-E9F8-4139-A7A1-A6B8221C95B1}">
      <dgm:prSet/>
      <dgm:spPr/>
      <dgm:t>
        <a:bodyPr/>
        <a:lstStyle/>
        <a:p>
          <a:r>
            <a:rPr lang="en-IN" b="0" i="0"/>
            <a:t>SWOT Analysis offers a holistic view of an organization's internal capabilities and external operating environment, empowering stakeholders to make informed decisions and develop strategies for long-term success.</a:t>
          </a:r>
          <a:endParaRPr lang="en-US"/>
        </a:p>
      </dgm:t>
    </dgm:pt>
    <dgm:pt modelId="{D9F542C1-517C-4FFB-8117-898AA25A9A16}" type="parTrans" cxnId="{CC5B293D-5543-4F3B-A6DC-D7B898FE697F}">
      <dgm:prSet/>
      <dgm:spPr/>
      <dgm:t>
        <a:bodyPr/>
        <a:lstStyle/>
        <a:p>
          <a:endParaRPr lang="en-US"/>
        </a:p>
      </dgm:t>
    </dgm:pt>
    <dgm:pt modelId="{B1B27270-2ECD-473D-9BA4-B70F14C6318F}" type="sibTrans" cxnId="{CC5B293D-5543-4F3B-A6DC-D7B898FE697F}">
      <dgm:prSet/>
      <dgm:spPr/>
      <dgm:t>
        <a:bodyPr/>
        <a:lstStyle/>
        <a:p>
          <a:endParaRPr lang="en-US"/>
        </a:p>
      </dgm:t>
    </dgm:pt>
    <dgm:pt modelId="{538706D3-3BAE-4546-89CD-13B30803B57C}" type="pres">
      <dgm:prSet presAssocID="{67FCC992-A282-49E2-8593-42C0E0F13BF4}" presName="root" presStyleCnt="0">
        <dgm:presLayoutVars>
          <dgm:dir/>
          <dgm:resizeHandles val="exact"/>
        </dgm:presLayoutVars>
      </dgm:prSet>
      <dgm:spPr/>
    </dgm:pt>
    <dgm:pt modelId="{E698E1CE-C12D-413A-B773-A015B57D67A5}" type="pres">
      <dgm:prSet presAssocID="{ED608D6C-21D2-4089-915F-521632C969CB}" presName="compNode" presStyleCnt="0"/>
      <dgm:spPr/>
    </dgm:pt>
    <dgm:pt modelId="{8DD6E321-0520-48D2-96F6-19F984A196AA}" type="pres">
      <dgm:prSet presAssocID="{ED608D6C-21D2-4089-915F-521632C969CB}" presName="bgRect" presStyleLbl="bgShp" presStyleIdx="0" presStyleCnt="3"/>
      <dgm:spPr/>
    </dgm:pt>
    <dgm:pt modelId="{FE28330C-A2FE-474A-89AA-51FA446530CE}" type="pres">
      <dgm:prSet presAssocID="{ED608D6C-21D2-4089-915F-521632C969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gh Voltage"/>
        </a:ext>
      </dgm:extLst>
    </dgm:pt>
    <dgm:pt modelId="{1F812CEE-114F-45FA-BEC1-69657F492470}" type="pres">
      <dgm:prSet presAssocID="{ED608D6C-21D2-4089-915F-521632C969CB}" presName="spaceRect" presStyleCnt="0"/>
      <dgm:spPr/>
    </dgm:pt>
    <dgm:pt modelId="{61487886-0A67-4A4E-A3C0-A670CA1C4EF0}" type="pres">
      <dgm:prSet presAssocID="{ED608D6C-21D2-4089-915F-521632C969CB}" presName="parTx" presStyleLbl="revTx" presStyleIdx="0" presStyleCnt="3">
        <dgm:presLayoutVars>
          <dgm:chMax val="0"/>
          <dgm:chPref val="0"/>
        </dgm:presLayoutVars>
      </dgm:prSet>
      <dgm:spPr/>
    </dgm:pt>
    <dgm:pt modelId="{657CE558-53D6-467F-8950-8D97A5F1BDD0}" type="pres">
      <dgm:prSet presAssocID="{D7715118-3EC2-47DA-833B-64A502848568}" presName="sibTrans" presStyleCnt="0"/>
      <dgm:spPr/>
    </dgm:pt>
    <dgm:pt modelId="{2412777A-048F-47ED-B19F-FD24099550B0}" type="pres">
      <dgm:prSet presAssocID="{DD4AA33F-C18F-4A58-B4AF-BFA84AE1AC27}" presName="compNode" presStyleCnt="0"/>
      <dgm:spPr/>
    </dgm:pt>
    <dgm:pt modelId="{FEB333A1-149B-47D2-A5B7-E2A7C79B0E7B}" type="pres">
      <dgm:prSet presAssocID="{DD4AA33F-C18F-4A58-B4AF-BFA84AE1AC27}" presName="bgRect" presStyleLbl="bgShp" presStyleIdx="1" presStyleCnt="3"/>
      <dgm:spPr/>
    </dgm:pt>
    <dgm:pt modelId="{1F9F0907-8628-4CF4-80FA-DDDBE15203F9}" type="pres">
      <dgm:prSet presAssocID="{DD4AA33F-C18F-4A58-B4AF-BFA84AE1AC2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FF64FA1D-0CFE-4273-B228-AED610448F5F}" type="pres">
      <dgm:prSet presAssocID="{DD4AA33F-C18F-4A58-B4AF-BFA84AE1AC27}" presName="spaceRect" presStyleCnt="0"/>
      <dgm:spPr/>
    </dgm:pt>
    <dgm:pt modelId="{54EB8673-DDD9-4C04-9D15-9198304C6C09}" type="pres">
      <dgm:prSet presAssocID="{DD4AA33F-C18F-4A58-B4AF-BFA84AE1AC27}" presName="parTx" presStyleLbl="revTx" presStyleIdx="1" presStyleCnt="3">
        <dgm:presLayoutVars>
          <dgm:chMax val="0"/>
          <dgm:chPref val="0"/>
        </dgm:presLayoutVars>
      </dgm:prSet>
      <dgm:spPr/>
    </dgm:pt>
    <dgm:pt modelId="{F012EB1C-891F-499C-938D-298722EF0E1E}" type="pres">
      <dgm:prSet presAssocID="{A9A10D55-8054-4A5A-803C-C75CA9BA2690}" presName="sibTrans" presStyleCnt="0"/>
      <dgm:spPr/>
    </dgm:pt>
    <dgm:pt modelId="{27777AF2-62C5-4250-9C9A-A2609A81E8EE}" type="pres">
      <dgm:prSet presAssocID="{C657E4B9-E9F8-4139-A7A1-A6B8221C95B1}" presName="compNode" presStyleCnt="0"/>
      <dgm:spPr/>
    </dgm:pt>
    <dgm:pt modelId="{CB860402-B818-4C2F-9339-308CE9E67EDF}" type="pres">
      <dgm:prSet presAssocID="{C657E4B9-E9F8-4139-A7A1-A6B8221C95B1}" presName="bgRect" presStyleLbl="bgShp" presStyleIdx="2" presStyleCnt="3"/>
      <dgm:spPr/>
    </dgm:pt>
    <dgm:pt modelId="{E80A34DD-4E72-425F-BB8C-99C47ADBE059}" type="pres">
      <dgm:prSet presAssocID="{C657E4B9-E9F8-4139-A7A1-A6B8221C95B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A9AA6CE9-24F1-4DBA-8876-2A1B7ADB0809}" type="pres">
      <dgm:prSet presAssocID="{C657E4B9-E9F8-4139-A7A1-A6B8221C95B1}" presName="spaceRect" presStyleCnt="0"/>
      <dgm:spPr/>
    </dgm:pt>
    <dgm:pt modelId="{A2DA2B50-20D1-4E2D-B44B-F84B1D7FAB9C}" type="pres">
      <dgm:prSet presAssocID="{C657E4B9-E9F8-4139-A7A1-A6B8221C95B1}" presName="parTx" presStyleLbl="revTx" presStyleIdx="2" presStyleCnt="3">
        <dgm:presLayoutVars>
          <dgm:chMax val="0"/>
          <dgm:chPref val="0"/>
        </dgm:presLayoutVars>
      </dgm:prSet>
      <dgm:spPr/>
    </dgm:pt>
  </dgm:ptLst>
  <dgm:cxnLst>
    <dgm:cxn modelId="{B2A0170B-7634-4A7F-B09E-853CCF64C2C4}" type="presOf" srcId="{DD4AA33F-C18F-4A58-B4AF-BFA84AE1AC27}" destId="{54EB8673-DDD9-4C04-9D15-9198304C6C09}" srcOrd="0" destOrd="0" presId="urn:microsoft.com/office/officeart/2018/2/layout/IconVerticalSolidList"/>
    <dgm:cxn modelId="{33C8A30E-EEC0-4899-8D61-1185E7E45B9B}" srcId="{67FCC992-A282-49E2-8593-42C0E0F13BF4}" destId="{ED608D6C-21D2-4089-915F-521632C969CB}" srcOrd="0" destOrd="0" parTransId="{1E0270A6-A1C3-418A-82D2-C8D1F74BF5E1}" sibTransId="{D7715118-3EC2-47DA-833B-64A502848568}"/>
    <dgm:cxn modelId="{27979038-98E2-4C03-8F2A-0F638A2B7965}" type="presOf" srcId="{67FCC992-A282-49E2-8593-42C0E0F13BF4}" destId="{538706D3-3BAE-4546-89CD-13B30803B57C}" srcOrd="0" destOrd="0" presId="urn:microsoft.com/office/officeart/2018/2/layout/IconVerticalSolidList"/>
    <dgm:cxn modelId="{CC5B293D-5543-4F3B-A6DC-D7B898FE697F}" srcId="{67FCC992-A282-49E2-8593-42C0E0F13BF4}" destId="{C657E4B9-E9F8-4139-A7A1-A6B8221C95B1}" srcOrd="2" destOrd="0" parTransId="{D9F542C1-517C-4FFB-8117-898AA25A9A16}" sibTransId="{B1B27270-2ECD-473D-9BA4-B70F14C6318F}"/>
    <dgm:cxn modelId="{4A063B71-1203-4388-86A7-95803B6AA023}" type="presOf" srcId="{ED608D6C-21D2-4089-915F-521632C969CB}" destId="{61487886-0A67-4A4E-A3C0-A670CA1C4EF0}" srcOrd="0" destOrd="0" presId="urn:microsoft.com/office/officeart/2018/2/layout/IconVerticalSolidList"/>
    <dgm:cxn modelId="{5EE59754-6EFB-4F51-BB7B-142DD24942C4}" srcId="{67FCC992-A282-49E2-8593-42C0E0F13BF4}" destId="{DD4AA33F-C18F-4A58-B4AF-BFA84AE1AC27}" srcOrd="1" destOrd="0" parTransId="{B42F874A-EAE9-4CBE-9436-6A276A6A311C}" sibTransId="{A9A10D55-8054-4A5A-803C-C75CA9BA2690}"/>
    <dgm:cxn modelId="{7FCA48AB-1544-45C5-8DA9-6D66396D2EDE}" type="presOf" srcId="{C657E4B9-E9F8-4139-A7A1-A6B8221C95B1}" destId="{A2DA2B50-20D1-4E2D-B44B-F84B1D7FAB9C}" srcOrd="0" destOrd="0" presId="urn:microsoft.com/office/officeart/2018/2/layout/IconVerticalSolidList"/>
    <dgm:cxn modelId="{BE22EEF6-AE76-480A-999A-63E6B175D3D7}" type="presParOf" srcId="{538706D3-3BAE-4546-89CD-13B30803B57C}" destId="{E698E1CE-C12D-413A-B773-A015B57D67A5}" srcOrd="0" destOrd="0" presId="urn:microsoft.com/office/officeart/2018/2/layout/IconVerticalSolidList"/>
    <dgm:cxn modelId="{DC0FFEDB-67E5-4976-8EBE-EFF0454D2E3D}" type="presParOf" srcId="{E698E1CE-C12D-413A-B773-A015B57D67A5}" destId="{8DD6E321-0520-48D2-96F6-19F984A196AA}" srcOrd="0" destOrd="0" presId="urn:microsoft.com/office/officeart/2018/2/layout/IconVerticalSolidList"/>
    <dgm:cxn modelId="{47B20AB8-FD9A-4570-8A80-BADF2C79D904}" type="presParOf" srcId="{E698E1CE-C12D-413A-B773-A015B57D67A5}" destId="{FE28330C-A2FE-474A-89AA-51FA446530CE}" srcOrd="1" destOrd="0" presId="urn:microsoft.com/office/officeart/2018/2/layout/IconVerticalSolidList"/>
    <dgm:cxn modelId="{85891604-0540-467C-86D4-FFF8B22AAA29}" type="presParOf" srcId="{E698E1CE-C12D-413A-B773-A015B57D67A5}" destId="{1F812CEE-114F-45FA-BEC1-69657F492470}" srcOrd="2" destOrd="0" presId="urn:microsoft.com/office/officeart/2018/2/layout/IconVerticalSolidList"/>
    <dgm:cxn modelId="{D2799E1D-7E19-4FF5-9336-03646D380024}" type="presParOf" srcId="{E698E1CE-C12D-413A-B773-A015B57D67A5}" destId="{61487886-0A67-4A4E-A3C0-A670CA1C4EF0}" srcOrd="3" destOrd="0" presId="urn:microsoft.com/office/officeart/2018/2/layout/IconVerticalSolidList"/>
    <dgm:cxn modelId="{CEEFCC39-4504-45BD-9B18-3E17AC757413}" type="presParOf" srcId="{538706D3-3BAE-4546-89CD-13B30803B57C}" destId="{657CE558-53D6-467F-8950-8D97A5F1BDD0}" srcOrd="1" destOrd="0" presId="urn:microsoft.com/office/officeart/2018/2/layout/IconVerticalSolidList"/>
    <dgm:cxn modelId="{72A4C550-1C9B-48B2-9451-8AEDFB90B57B}" type="presParOf" srcId="{538706D3-3BAE-4546-89CD-13B30803B57C}" destId="{2412777A-048F-47ED-B19F-FD24099550B0}" srcOrd="2" destOrd="0" presId="urn:microsoft.com/office/officeart/2018/2/layout/IconVerticalSolidList"/>
    <dgm:cxn modelId="{5CF4C1A2-EB92-4227-9C49-8E25F3263425}" type="presParOf" srcId="{2412777A-048F-47ED-B19F-FD24099550B0}" destId="{FEB333A1-149B-47D2-A5B7-E2A7C79B0E7B}" srcOrd="0" destOrd="0" presId="urn:microsoft.com/office/officeart/2018/2/layout/IconVerticalSolidList"/>
    <dgm:cxn modelId="{E0446E63-62D1-4647-B3A2-85490F7190DF}" type="presParOf" srcId="{2412777A-048F-47ED-B19F-FD24099550B0}" destId="{1F9F0907-8628-4CF4-80FA-DDDBE15203F9}" srcOrd="1" destOrd="0" presId="urn:microsoft.com/office/officeart/2018/2/layout/IconVerticalSolidList"/>
    <dgm:cxn modelId="{15B4E60C-AAF2-4BCF-9F21-CFFA6246EFF7}" type="presParOf" srcId="{2412777A-048F-47ED-B19F-FD24099550B0}" destId="{FF64FA1D-0CFE-4273-B228-AED610448F5F}" srcOrd="2" destOrd="0" presId="urn:microsoft.com/office/officeart/2018/2/layout/IconVerticalSolidList"/>
    <dgm:cxn modelId="{379FC985-0C3E-4FAC-9852-96F124251843}" type="presParOf" srcId="{2412777A-048F-47ED-B19F-FD24099550B0}" destId="{54EB8673-DDD9-4C04-9D15-9198304C6C09}" srcOrd="3" destOrd="0" presId="urn:microsoft.com/office/officeart/2018/2/layout/IconVerticalSolidList"/>
    <dgm:cxn modelId="{D0FF4390-C0B3-4DD6-B375-DD5A3F64F7A7}" type="presParOf" srcId="{538706D3-3BAE-4546-89CD-13B30803B57C}" destId="{F012EB1C-891F-499C-938D-298722EF0E1E}" srcOrd="3" destOrd="0" presId="urn:microsoft.com/office/officeart/2018/2/layout/IconVerticalSolidList"/>
    <dgm:cxn modelId="{DDB4D3A3-B7D6-4651-94A8-24DD5404DCBF}" type="presParOf" srcId="{538706D3-3BAE-4546-89CD-13B30803B57C}" destId="{27777AF2-62C5-4250-9C9A-A2609A81E8EE}" srcOrd="4" destOrd="0" presId="urn:microsoft.com/office/officeart/2018/2/layout/IconVerticalSolidList"/>
    <dgm:cxn modelId="{CC687694-D176-4A61-A9F2-75ADCA0CBE6E}" type="presParOf" srcId="{27777AF2-62C5-4250-9C9A-A2609A81E8EE}" destId="{CB860402-B818-4C2F-9339-308CE9E67EDF}" srcOrd="0" destOrd="0" presId="urn:microsoft.com/office/officeart/2018/2/layout/IconVerticalSolidList"/>
    <dgm:cxn modelId="{16F0466D-E602-4EFF-9B64-14B38076E484}" type="presParOf" srcId="{27777AF2-62C5-4250-9C9A-A2609A81E8EE}" destId="{E80A34DD-4E72-425F-BB8C-99C47ADBE059}" srcOrd="1" destOrd="0" presId="urn:microsoft.com/office/officeart/2018/2/layout/IconVerticalSolidList"/>
    <dgm:cxn modelId="{9D4D330B-4337-4774-9BBB-7D135A18DCC4}" type="presParOf" srcId="{27777AF2-62C5-4250-9C9A-A2609A81E8EE}" destId="{A9AA6CE9-24F1-4DBA-8876-2A1B7ADB0809}" srcOrd="2" destOrd="0" presId="urn:microsoft.com/office/officeart/2018/2/layout/IconVerticalSolidList"/>
    <dgm:cxn modelId="{93D983F7-423C-4C85-9726-672965B2C63F}" type="presParOf" srcId="{27777AF2-62C5-4250-9C9A-A2609A81E8EE}" destId="{A2DA2B50-20D1-4E2D-B44B-F84B1D7FAB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771F26-69DC-4A30-93C8-6C1CFE21A0A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E07A97E5-D4CD-4073-AD9E-200CF17234BF}">
      <dgm:prSet/>
      <dgm:spPr/>
      <dgm:t>
        <a:bodyPr/>
        <a:lstStyle/>
        <a:p>
          <a:pPr>
            <a:lnSpc>
              <a:spcPct val="100000"/>
            </a:lnSpc>
          </a:pPr>
          <a:r>
            <a:rPr lang="en-US"/>
            <a:t>•Market leadership outside the U.S.</a:t>
          </a:r>
        </a:p>
      </dgm:t>
    </dgm:pt>
    <dgm:pt modelId="{D084557A-3A2F-44DB-9E10-276469B8A63E}" type="parTrans" cxnId="{FEB72903-1BAB-41A0-953B-62568DC24FCF}">
      <dgm:prSet/>
      <dgm:spPr/>
      <dgm:t>
        <a:bodyPr/>
        <a:lstStyle/>
        <a:p>
          <a:endParaRPr lang="en-US"/>
        </a:p>
      </dgm:t>
    </dgm:pt>
    <dgm:pt modelId="{2C834C8E-B402-4E94-BFD0-D49D46155C65}" type="sibTrans" cxnId="{FEB72903-1BAB-41A0-953B-62568DC24FCF}">
      <dgm:prSet/>
      <dgm:spPr/>
      <dgm:t>
        <a:bodyPr/>
        <a:lstStyle/>
        <a:p>
          <a:pPr>
            <a:lnSpc>
              <a:spcPct val="100000"/>
            </a:lnSpc>
          </a:pPr>
          <a:endParaRPr lang="en-US"/>
        </a:p>
      </dgm:t>
    </dgm:pt>
    <dgm:pt modelId="{60BC286E-4085-421C-82C7-591E160A597E}">
      <dgm:prSet/>
      <dgm:spPr/>
      <dgm:t>
        <a:bodyPr/>
        <a:lstStyle/>
        <a:p>
          <a:pPr>
            <a:lnSpc>
              <a:spcPct val="100000"/>
            </a:lnSpc>
          </a:pPr>
          <a:r>
            <a:rPr lang="en-US"/>
            <a:t>•High customer loyalty and longer product life cycle</a:t>
          </a:r>
        </a:p>
      </dgm:t>
    </dgm:pt>
    <dgm:pt modelId="{9CE223EA-B2E4-4CEE-A355-854DC19EBA9B}" type="parTrans" cxnId="{559B3B6F-3479-497E-BB13-A4A90EA97896}">
      <dgm:prSet/>
      <dgm:spPr/>
      <dgm:t>
        <a:bodyPr/>
        <a:lstStyle/>
        <a:p>
          <a:endParaRPr lang="en-US"/>
        </a:p>
      </dgm:t>
    </dgm:pt>
    <dgm:pt modelId="{B8D7B2B1-D2D1-45C9-9920-A22CFB355928}" type="sibTrans" cxnId="{559B3B6F-3479-497E-BB13-A4A90EA97896}">
      <dgm:prSet/>
      <dgm:spPr/>
      <dgm:t>
        <a:bodyPr/>
        <a:lstStyle/>
        <a:p>
          <a:pPr>
            <a:lnSpc>
              <a:spcPct val="100000"/>
            </a:lnSpc>
          </a:pPr>
          <a:endParaRPr lang="en-US"/>
        </a:p>
      </dgm:t>
    </dgm:pt>
    <dgm:pt modelId="{DBFD0DC7-E455-4024-92B1-2F414E284E37}">
      <dgm:prSet/>
      <dgm:spPr/>
      <dgm:t>
        <a:bodyPr/>
        <a:lstStyle/>
        <a:p>
          <a:pPr>
            <a:lnSpc>
              <a:spcPct val="100000"/>
            </a:lnSpc>
          </a:pPr>
          <a:r>
            <a:rPr lang="en-US"/>
            <a:t>•Large profit margin and annual turnover</a:t>
          </a:r>
        </a:p>
      </dgm:t>
    </dgm:pt>
    <dgm:pt modelId="{A5BBCBE6-D5F4-4190-9FB6-3EAD4240A800}" type="parTrans" cxnId="{B847FA08-9DC2-481F-BA73-ACD2A3F1155A}">
      <dgm:prSet/>
      <dgm:spPr/>
      <dgm:t>
        <a:bodyPr/>
        <a:lstStyle/>
        <a:p>
          <a:endParaRPr lang="en-US"/>
        </a:p>
      </dgm:t>
    </dgm:pt>
    <dgm:pt modelId="{2BB4D0E8-3D27-498F-A037-54BBEA9722E3}" type="sibTrans" cxnId="{B847FA08-9DC2-481F-BA73-ACD2A3F1155A}">
      <dgm:prSet/>
      <dgm:spPr/>
      <dgm:t>
        <a:bodyPr/>
        <a:lstStyle/>
        <a:p>
          <a:pPr>
            <a:lnSpc>
              <a:spcPct val="100000"/>
            </a:lnSpc>
          </a:pPr>
          <a:endParaRPr lang="en-US"/>
        </a:p>
      </dgm:t>
    </dgm:pt>
    <dgm:pt modelId="{C6B178EA-0371-4741-B8D5-07E7E0E1ACBD}">
      <dgm:prSet/>
      <dgm:spPr/>
      <dgm:t>
        <a:bodyPr/>
        <a:lstStyle/>
        <a:p>
          <a:pPr>
            <a:lnSpc>
              <a:spcPct val="100000"/>
            </a:lnSpc>
          </a:pPr>
          <a:r>
            <a:rPr lang="en-US"/>
            <a:t>•Strong distribution channel with global retail presence</a:t>
          </a:r>
        </a:p>
      </dgm:t>
    </dgm:pt>
    <dgm:pt modelId="{77E2DB4A-67F1-4EE2-8B47-2F61B2F9E040}" type="parTrans" cxnId="{6CF10177-CC42-4471-B6CD-C0E1993E0506}">
      <dgm:prSet/>
      <dgm:spPr/>
      <dgm:t>
        <a:bodyPr/>
        <a:lstStyle/>
        <a:p>
          <a:endParaRPr lang="en-US"/>
        </a:p>
      </dgm:t>
    </dgm:pt>
    <dgm:pt modelId="{922B7071-979F-47E5-B223-FB3FE27848BD}" type="sibTrans" cxnId="{6CF10177-CC42-4471-B6CD-C0E1993E0506}">
      <dgm:prSet/>
      <dgm:spPr/>
      <dgm:t>
        <a:bodyPr/>
        <a:lstStyle/>
        <a:p>
          <a:pPr>
            <a:lnSpc>
              <a:spcPct val="100000"/>
            </a:lnSpc>
          </a:pPr>
          <a:endParaRPr lang="en-US"/>
        </a:p>
      </dgm:t>
    </dgm:pt>
    <dgm:pt modelId="{6A0D39E2-2358-448B-8A6A-5F4EB6647ACD}">
      <dgm:prSet/>
      <dgm:spPr/>
      <dgm:t>
        <a:bodyPr/>
        <a:lstStyle/>
        <a:p>
          <a:pPr>
            <a:lnSpc>
              <a:spcPct val="100000"/>
            </a:lnSpc>
          </a:pPr>
          <a:r>
            <a:rPr lang="en-US"/>
            <a:t>•Prestigious brand recognition and Fortune 500 ranking</a:t>
          </a:r>
        </a:p>
      </dgm:t>
    </dgm:pt>
    <dgm:pt modelId="{78B44AB4-EF72-4F51-BEC0-E7ECC3AEDB3C}" type="parTrans" cxnId="{ED97864A-D8F5-4EE1-9E50-65B416A0CCF3}">
      <dgm:prSet/>
      <dgm:spPr/>
      <dgm:t>
        <a:bodyPr/>
        <a:lstStyle/>
        <a:p>
          <a:endParaRPr lang="en-US"/>
        </a:p>
      </dgm:t>
    </dgm:pt>
    <dgm:pt modelId="{A215DE47-ABAD-4A38-BD5D-7DC1A513ED50}" type="sibTrans" cxnId="{ED97864A-D8F5-4EE1-9E50-65B416A0CCF3}">
      <dgm:prSet/>
      <dgm:spPr/>
      <dgm:t>
        <a:bodyPr/>
        <a:lstStyle/>
        <a:p>
          <a:pPr>
            <a:lnSpc>
              <a:spcPct val="100000"/>
            </a:lnSpc>
          </a:pPr>
          <a:endParaRPr lang="en-US"/>
        </a:p>
      </dgm:t>
    </dgm:pt>
    <dgm:pt modelId="{536C724F-A013-4300-BC82-B61C83465DB4}">
      <dgm:prSet/>
      <dgm:spPr/>
      <dgm:t>
        <a:bodyPr/>
        <a:lstStyle/>
        <a:p>
          <a:pPr>
            <a:lnSpc>
              <a:spcPct val="100000"/>
            </a:lnSpc>
          </a:pPr>
          <a:r>
            <a:rPr lang="en-US"/>
            <a:t>•Significant position in the stock market</a:t>
          </a:r>
        </a:p>
      </dgm:t>
    </dgm:pt>
    <dgm:pt modelId="{B608F625-CA66-4E97-9598-283C6BEAE1AE}" type="parTrans" cxnId="{31BCDA84-B630-464F-8375-D2A4957C4F13}">
      <dgm:prSet/>
      <dgm:spPr/>
      <dgm:t>
        <a:bodyPr/>
        <a:lstStyle/>
        <a:p>
          <a:endParaRPr lang="en-US"/>
        </a:p>
      </dgm:t>
    </dgm:pt>
    <dgm:pt modelId="{6DDCC176-DDC1-4B60-857C-F368F941E5CE}" type="sibTrans" cxnId="{31BCDA84-B630-464F-8375-D2A4957C4F13}">
      <dgm:prSet/>
      <dgm:spPr/>
      <dgm:t>
        <a:bodyPr/>
        <a:lstStyle/>
        <a:p>
          <a:endParaRPr lang="en-US"/>
        </a:p>
      </dgm:t>
    </dgm:pt>
    <dgm:pt modelId="{B042B13F-7FC2-42DF-8384-E98F654C52B2}" type="pres">
      <dgm:prSet presAssocID="{EA771F26-69DC-4A30-93C8-6C1CFE21A0A1}" presName="root" presStyleCnt="0">
        <dgm:presLayoutVars>
          <dgm:dir/>
          <dgm:resizeHandles val="exact"/>
        </dgm:presLayoutVars>
      </dgm:prSet>
      <dgm:spPr/>
    </dgm:pt>
    <dgm:pt modelId="{DAFCCB33-E7B9-4811-B394-9B334E38C08C}" type="pres">
      <dgm:prSet presAssocID="{EA771F26-69DC-4A30-93C8-6C1CFE21A0A1}" presName="container" presStyleCnt="0">
        <dgm:presLayoutVars>
          <dgm:dir/>
          <dgm:resizeHandles val="exact"/>
        </dgm:presLayoutVars>
      </dgm:prSet>
      <dgm:spPr/>
    </dgm:pt>
    <dgm:pt modelId="{92393D1E-6DBE-43E1-9CA4-C9402262EAD6}" type="pres">
      <dgm:prSet presAssocID="{E07A97E5-D4CD-4073-AD9E-200CF17234BF}" presName="compNode" presStyleCnt="0"/>
      <dgm:spPr/>
    </dgm:pt>
    <dgm:pt modelId="{558AC31E-B84E-4707-B016-0BC57DCDBB8E}" type="pres">
      <dgm:prSet presAssocID="{E07A97E5-D4CD-4073-AD9E-200CF17234BF}" presName="iconBgRect" presStyleLbl="bgShp" presStyleIdx="0" presStyleCnt="6"/>
      <dgm:spPr/>
    </dgm:pt>
    <dgm:pt modelId="{D800E73F-6F39-4B38-93B7-63BA7BE6FC32}" type="pres">
      <dgm:prSet presAssocID="{E07A97E5-D4CD-4073-AD9E-200CF17234B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ecturer"/>
        </a:ext>
      </dgm:extLst>
    </dgm:pt>
    <dgm:pt modelId="{D572F35F-6EED-42EA-8861-47B9D5187C93}" type="pres">
      <dgm:prSet presAssocID="{E07A97E5-D4CD-4073-AD9E-200CF17234BF}" presName="spaceRect" presStyleCnt="0"/>
      <dgm:spPr/>
    </dgm:pt>
    <dgm:pt modelId="{1D02E305-AC80-4415-8036-995DB0E9C315}" type="pres">
      <dgm:prSet presAssocID="{E07A97E5-D4CD-4073-AD9E-200CF17234BF}" presName="textRect" presStyleLbl="revTx" presStyleIdx="0" presStyleCnt="6">
        <dgm:presLayoutVars>
          <dgm:chMax val="1"/>
          <dgm:chPref val="1"/>
        </dgm:presLayoutVars>
      </dgm:prSet>
      <dgm:spPr/>
    </dgm:pt>
    <dgm:pt modelId="{C1CC8C33-DE8A-491C-AF77-9F9A471B7B17}" type="pres">
      <dgm:prSet presAssocID="{2C834C8E-B402-4E94-BFD0-D49D46155C65}" presName="sibTrans" presStyleLbl="sibTrans2D1" presStyleIdx="0" presStyleCnt="0"/>
      <dgm:spPr/>
    </dgm:pt>
    <dgm:pt modelId="{3F8302B1-A7ED-44AB-B538-2D97A108FF07}" type="pres">
      <dgm:prSet presAssocID="{60BC286E-4085-421C-82C7-591E160A597E}" presName="compNode" presStyleCnt="0"/>
      <dgm:spPr/>
    </dgm:pt>
    <dgm:pt modelId="{55249E9C-4B69-40C3-A46E-7E7D7A7249CC}" type="pres">
      <dgm:prSet presAssocID="{60BC286E-4085-421C-82C7-591E160A597E}" presName="iconBgRect" presStyleLbl="bgShp" presStyleIdx="1" presStyleCnt="6"/>
      <dgm:spPr/>
    </dgm:pt>
    <dgm:pt modelId="{DD160880-393E-4F09-BE64-7C43E12F01C4}" type="pres">
      <dgm:prSet presAssocID="{60BC286E-4085-421C-82C7-591E160A597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peat"/>
        </a:ext>
      </dgm:extLst>
    </dgm:pt>
    <dgm:pt modelId="{D036A67A-8A20-4E6E-BAA4-FC6E76F91C91}" type="pres">
      <dgm:prSet presAssocID="{60BC286E-4085-421C-82C7-591E160A597E}" presName="spaceRect" presStyleCnt="0"/>
      <dgm:spPr/>
    </dgm:pt>
    <dgm:pt modelId="{6E3D993F-5CE5-4917-B716-43B03538C8AE}" type="pres">
      <dgm:prSet presAssocID="{60BC286E-4085-421C-82C7-591E160A597E}" presName="textRect" presStyleLbl="revTx" presStyleIdx="1" presStyleCnt="6">
        <dgm:presLayoutVars>
          <dgm:chMax val="1"/>
          <dgm:chPref val="1"/>
        </dgm:presLayoutVars>
      </dgm:prSet>
      <dgm:spPr/>
    </dgm:pt>
    <dgm:pt modelId="{D6178B40-6D3A-45FC-9DD6-70000D643041}" type="pres">
      <dgm:prSet presAssocID="{B8D7B2B1-D2D1-45C9-9920-A22CFB355928}" presName="sibTrans" presStyleLbl="sibTrans2D1" presStyleIdx="0" presStyleCnt="0"/>
      <dgm:spPr/>
    </dgm:pt>
    <dgm:pt modelId="{1082F11E-633C-4DDE-AF69-D333B50B5B9C}" type="pres">
      <dgm:prSet presAssocID="{DBFD0DC7-E455-4024-92B1-2F414E284E37}" presName="compNode" presStyleCnt="0"/>
      <dgm:spPr/>
    </dgm:pt>
    <dgm:pt modelId="{4E6CEF32-EA2E-45F4-8C07-84766436F1F1}" type="pres">
      <dgm:prSet presAssocID="{DBFD0DC7-E455-4024-92B1-2F414E284E37}" presName="iconBgRect" presStyleLbl="bgShp" presStyleIdx="2" presStyleCnt="6"/>
      <dgm:spPr/>
    </dgm:pt>
    <dgm:pt modelId="{A952CF87-1ACB-4F98-A702-96A5683743FA}" type="pres">
      <dgm:prSet presAssocID="{DBFD0DC7-E455-4024-92B1-2F414E284E3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D92FE246-3D1A-4FAE-9E7A-0C2C64FF43E7}" type="pres">
      <dgm:prSet presAssocID="{DBFD0DC7-E455-4024-92B1-2F414E284E37}" presName="spaceRect" presStyleCnt="0"/>
      <dgm:spPr/>
    </dgm:pt>
    <dgm:pt modelId="{3130A349-EF08-4C57-B163-1A3B33FB7262}" type="pres">
      <dgm:prSet presAssocID="{DBFD0DC7-E455-4024-92B1-2F414E284E37}" presName="textRect" presStyleLbl="revTx" presStyleIdx="2" presStyleCnt="6">
        <dgm:presLayoutVars>
          <dgm:chMax val="1"/>
          <dgm:chPref val="1"/>
        </dgm:presLayoutVars>
      </dgm:prSet>
      <dgm:spPr/>
    </dgm:pt>
    <dgm:pt modelId="{47A33ECC-F40D-4E24-85F4-7990CD78E019}" type="pres">
      <dgm:prSet presAssocID="{2BB4D0E8-3D27-498F-A037-54BBEA9722E3}" presName="sibTrans" presStyleLbl="sibTrans2D1" presStyleIdx="0" presStyleCnt="0"/>
      <dgm:spPr/>
    </dgm:pt>
    <dgm:pt modelId="{CD761761-871E-4D38-9E35-8FC36A396A71}" type="pres">
      <dgm:prSet presAssocID="{C6B178EA-0371-4741-B8D5-07E7E0E1ACBD}" presName="compNode" presStyleCnt="0"/>
      <dgm:spPr/>
    </dgm:pt>
    <dgm:pt modelId="{8798A5BD-FA20-46E4-9F5D-756CC191143B}" type="pres">
      <dgm:prSet presAssocID="{C6B178EA-0371-4741-B8D5-07E7E0E1ACBD}" presName="iconBgRect" presStyleLbl="bgShp" presStyleIdx="3" presStyleCnt="6"/>
      <dgm:spPr/>
    </dgm:pt>
    <dgm:pt modelId="{7DD372C3-5900-40B6-A7BA-54E78F72D338}" type="pres">
      <dgm:prSet presAssocID="{C6B178EA-0371-4741-B8D5-07E7E0E1ACB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Kiosk"/>
        </a:ext>
      </dgm:extLst>
    </dgm:pt>
    <dgm:pt modelId="{E7C43137-55FF-4FA9-BAB2-45E0F364F8CB}" type="pres">
      <dgm:prSet presAssocID="{C6B178EA-0371-4741-B8D5-07E7E0E1ACBD}" presName="spaceRect" presStyleCnt="0"/>
      <dgm:spPr/>
    </dgm:pt>
    <dgm:pt modelId="{4CB03920-58E9-4F1F-B3B5-D81F5C6FE33F}" type="pres">
      <dgm:prSet presAssocID="{C6B178EA-0371-4741-B8D5-07E7E0E1ACBD}" presName="textRect" presStyleLbl="revTx" presStyleIdx="3" presStyleCnt="6">
        <dgm:presLayoutVars>
          <dgm:chMax val="1"/>
          <dgm:chPref val="1"/>
        </dgm:presLayoutVars>
      </dgm:prSet>
      <dgm:spPr/>
    </dgm:pt>
    <dgm:pt modelId="{FD094CA8-82DE-4AB4-BCCA-538102CAF9BD}" type="pres">
      <dgm:prSet presAssocID="{922B7071-979F-47E5-B223-FB3FE27848BD}" presName="sibTrans" presStyleLbl="sibTrans2D1" presStyleIdx="0" presStyleCnt="0"/>
      <dgm:spPr/>
    </dgm:pt>
    <dgm:pt modelId="{FD1E2BD8-FA74-4B69-8477-8573ACCFDBCC}" type="pres">
      <dgm:prSet presAssocID="{6A0D39E2-2358-448B-8A6A-5F4EB6647ACD}" presName="compNode" presStyleCnt="0"/>
      <dgm:spPr/>
    </dgm:pt>
    <dgm:pt modelId="{23018FF8-C1AF-4B60-9833-24A0EA34F0B8}" type="pres">
      <dgm:prSet presAssocID="{6A0D39E2-2358-448B-8A6A-5F4EB6647ACD}" presName="iconBgRect" presStyleLbl="bgShp" presStyleIdx="4" presStyleCnt="6"/>
      <dgm:spPr/>
    </dgm:pt>
    <dgm:pt modelId="{DCFAD313-5BD8-4415-9F55-9A26D901CDC9}" type="pres">
      <dgm:prSet presAssocID="{6A0D39E2-2358-448B-8A6A-5F4EB6647AC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ot of Gold"/>
        </a:ext>
      </dgm:extLst>
    </dgm:pt>
    <dgm:pt modelId="{F70AFC87-92F7-40D8-9436-55325051ECEE}" type="pres">
      <dgm:prSet presAssocID="{6A0D39E2-2358-448B-8A6A-5F4EB6647ACD}" presName="spaceRect" presStyleCnt="0"/>
      <dgm:spPr/>
    </dgm:pt>
    <dgm:pt modelId="{D91EBB70-9A0C-442D-ACEB-22EAFB61B2A1}" type="pres">
      <dgm:prSet presAssocID="{6A0D39E2-2358-448B-8A6A-5F4EB6647ACD}" presName="textRect" presStyleLbl="revTx" presStyleIdx="4" presStyleCnt="6">
        <dgm:presLayoutVars>
          <dgm:chMax val="1"/>
          <dgm:chPref val="1"/>
        </dgm:presLayoutVars>
      </dgm:prSet>
      <dgm:spPr/>
    </dgm:pt>
    <dgm:pt modelId="{B8D3C58B-5704-4A6F-A4B0-7E7E17C67CA5}" type="pres">
      <dgm:prSet presAssocID="{A215DE47-ABAD-4A38-BD5D-7DC1A513ED50}" presName="sibTrans" presStyleLbl="sibTrans2D1" presStyleIdx="0" presStyleCnt="0"/>
      <dgm:spPr/>
    </dgm:pt>
    <dgm:pt modelId="{596421F9-91B7-4AC0-B7EE-7795010EAEDE}" type="pres">
      <dgm:prSet presAssocID="{536C724F-A013-4300-BC82-B61C83465DB4}" presName="compNode" presStyleCnt="0"/>
      <dgm:spPr/>
    </dgm:pt>
    <dgm:pt modelId="{FE81737A-7209-45D6-8E60-EE30B9B030F4}" type="pres">
      <dgm:prSet presAssocID="{536C724F-A013-4300-BC82-B61C83465DB4}" presName="iconBgRect" presStyleLbl="bgShp" presStyleIdx="5" presStyleCnt="6"/>
      <dgm:spPr/>
    </dgm:pt>
    <dgm:pt modelId="{2DF011F3-AA4C-444E-9D52-30E2A5A54DA4}" type="pres">
      <dgm:prSet presAssocID="{536C724F-A013-4300-BC82-B61C83465DB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ar Graph with Upward Trend"/>
        </a:ext>
      </dgm:extLst>
    </dgm:pt>
    <dgm:pt modelId="{CF32A133-3C1B-4B56-934A-DD7C6939A3AC}" type="pres">
      <dgm:prSet presAssocID="{536C724F-A013-4300-BC82-B61C83465DB4}" presName="spaceRect" presStyleCnt="0"/>
      <dgm:spPr/>
    </dgm:pt>
    <dgm:pt modelId="{4FDD9515-DF8C-41A6-9617-135D9AE8755F}" type="pres">
      <dgm:prSet presAssocID="{536C724F-A013-4300-BC82-B61C83465DB4}" presName="textRect" presStyleLbl="revTx" presStyleIdx="5" presStyleCnt="6">
        <dgm:presLayoutVars>
          <dgm:chMax val="1"/>
          <dgm:chPref val="1"/>
        </dgm:presLayoutVars>
      </dgm:prSet>
      <dgm:spPr/>
    </dgm:pt>
  </dgm:ptLst>
  <dgm:cxnLst>
    <dgm:cxn modelId="{FEB72903-1BAB-41A0-953B-62568DC24FCF}" srcId="{EA771F26-69DC-4A30-93C8-6C1CFE21A0A1}" destId="{E07A97E5-D4CD-4073-AD9E-200CF17234BF}" srcOrd="0" destOrd="0" parTransId="{D084557A-3A2F-44DB-9E10-276469B8A63E}" sibTransId="{2C834C8E-B402-4E94-BFD0-D49D46155C65}"/>
    <dgm:cxn modelId="{B847FA08-9DC2-481F-BA73-ACD2A3F1155A}" srcId="{EA771F26-69DC-4A30-93C8-6C1CFE21A0A1}" destId="{DBFD0DC7-E455-4024-92B1-2F414E284E37}" srcOrd="2" destOrd="0" parTransId="{A5BBCBE6-D5F4-4190-9FB6-3EAD4240A800}" sibTransId="{2BB4D0E8-3D27-498F-A037-54BBEA9722E3}"/>
    <dgm:cxn modelId="{CA28E517-BC37-4C80-B322-556E1A7D9D44}" type="presOf" srcId="{2BB4D0E8-3D27-498F-A037-54BBEA9722E3}" destId="{47A33ECC-F40D-4E24-85F4-7990CD78E019}" srcOrd="0" destOrd="0" presId="urn:microsoft.com/office/officeart/2018/2/layout/IconCircleList"/>
    <dgm:cxn modelId="{AC732730-2362-4C54-802A-DCC00F57DE33}" type="presOf" srcId="{C6B178EA-0371-4741-B8D5-07E7E0E1ACBD}" destId="{4CB03920-58E9-4F1F-B3B5-D81F5C6FE33F}" srcOrd="0" destOrd="0" presId="urn:microsoft.com/office/officeart/2018/2/layout/IconCircleList"/>
    <dgm:cxn modelId="{48A6DF65-3AF7-4A0F-9BD8-2F07DF5C8937}" type="presOf" srcId="{B8D7B2B1-D2D1-45C9-9920-A22CFB355928}" destId="{D6178B40-6D3A-45FC-9DD6-70000D643041}" srcOrd="0" destOrd="0" presId="urn:microsoft.com/office/officeart/2018/2/layout/IconCircleList"/>
    <dgm:cxn modelId="{59E6E245-0383-427F-A4C3-4694298B62EE}" type="presOf" srcId="{536C724F-A013-4300-BC82-B61C83465DB4}" destId="{4FDD9515-DF8C-41A6-9617-135D9AE8755F}" srcOrd="0" destOrd="0" presId="urn:microsoft.com/office/officeart/2018/2/layout/IconCircleList"/>
    <dgm:cxn modelId="{5D61EF65-51E8-4C7E-ACC5-34B75E586DB3}" type="presOf" srcId="{60BC286E-4085-421C-82C7-591E160A597E}" destId="{6E3D993F-5CE5-4917-B716-43B03538C8AE}" srcOrd="0" destOrd="0" presId="urn:microsoft.com/office/officeart/2018/2/layout/IconCircleList"/>
    <dgm:cxn modelId="{ED97864A-D8F5-4EE1-9E50-65B416A0CCF3}" srcId="{EA771F26-69DC-4A30-93C8-6C1CFE21A0A1}" destId="{6A0D39E2-2358-448B-8A6A-5F4EB6647ACD}" srcOrd="4" destOrd="0" parTransId="{78B44AB4-EF72-4F51-BEC0-E7ECC3AEDB3C}" sibTransId="{A215DE47-ABAD-4A38-BD5D-7DC1A513ED50}"/>
    <dgm:cxn modelId="{559B3B6F-3479-497E-BB13-A4A90EA97896}" srcId="{EA771F26-69DC-4A30-93C8-6C1CFE21A0A1}" destId="{60BC286E-4085-421C-82C7-591E160A597E}" srcOrd="1" destOrd="0" parTransId="{9CE223EA-B2E4-4CEE-A355-854DC19EBA9B}" sibTransId="{B8D7B2B1-D2D1-45C9-9920-A22CFB355928}"/>
    <dgm:cxn modelId="{9CA5A451-3AB5-4007-85C4-BA6AAE12E298}" type="presOf" srcId="{922B7071-979F-47E5-B223-FB3FE27848BD}" destId="{FD094CA8-82DE-4AB4-BCCA-538102CAF9BD}" srcOrd="0" destOrd="0" presId="urn:microsoft.com/office/officeart/2018/2/layout/IconCircleList"/>
    <dgm:cxn modelId="{36E05C72-06E9-4EE1-A875-D09EB47FAF04}" type="presOf" srcId="{A215DE47-ABAD-4A38-BD5D-7DC1A513ED50}" destId="{B8D3C58B-5704-4A6F-A4B0-7E7E17C67CA5}" srcOrd="0" destOrd="0" presId="urn:microsoft.com/office/officeart/2018/2/layout/IconCircleList"/>
    <dgm:cxn modelId="{6CF10177-CC42-4471-B6CD-C0E1993E0506}" srcId="{EA771F26-69DC-4A30-93C8-6C1CFE21A0A1}" destId="{C6B178EA-0371-4741-B8D5-07E7E0E1ACBD}" srcOrd="3" destOrd="0" parTransId="{77E2DB4A-67F1-4EE2-8B47-2F61B2F9E040}" sibTransId="{922B7071-979F-47E5-B223-FB3FE27848BD}"/>
    <dgm:cxn modelId="{31BCDA84-B630-464F-8375-D2A4957C4F13}" srcId="{EA771F26-69DC-4A30-93C8-6C1CFE21A0A1}" destId="{536C724F-A013-4300-BC82-B61C83465DB4}" srcOrd="5" destOrd="0" parTransId="{B608F625-CA66-4E97-9598-283C6BEAE1AE}" sibTransId="{6DDCC176-DDC1-4B60-857C-F368F941E5CE}"/>
    <dgm:cxn modelId="{E85A998E-7C51-40C9-A87A-FC3F229D8F9B}" type="presOf" srcId="{E07A97E5-D4CD-4073-AD9E-200CF17234BF}" destId="{1D02E305-AC80-4415-8036-995DB0E9C315}" srcOrd="0" destOrd="0" presId="urn:microsoft.com/office/officeart/2018/2/layout/IconCircleList"/>
    <dgm:cxn modelId="{AD5EB9B5-5B7A-46D5-A5ED-0465AF714C18}" type="presOf" srcId="{6A0D39E2-2358-448B-8A6A-5F4EB6647ACD}" destId="{D91EBB70-9A0C-442D-ACEB-22EAFB61B2A1}" srcOrd="0" destOrd="0" presId="urn:microsoft.com/office/officeart/2018/2/layout/IconCircleList"/>
    <dgm:cxn modelId="{08C541D2-0F7D-4D24-86D9-F6D6B3F91CA8}" type="presOf" srcId="{EA771F26-69DC-4A30-93C8-6C1CFE21A0A1}" destId="{B042B13F-7FC2-42DF-8384-E98F654C52B2}" srcOrd="0" destOrd="0" presId="urn:microsoft.com/office/officeart/2018/2/layout/IconCircleList"/>
    <dgm:cxn modelId="{818FEEF3-950E-420B-B736-1D9DFB3486EF}" type="presOf" srcId="{DBFD0DC7-E455-4024-92B1-2F414E284E37}" destId="{3130A349-EF08-4C57-B163-1A3B33FB7262}" srcOrd="0" destOrd="0" presId="urn:microsoft.com/office/officeart/2018/2/layout/IconCircleList"/>
    <dgm:cxn modelId="{A9732BF7-FC18-4F37-A345-31163D686959}" type="presOf" srcId="{2C834C8E-B402-4E94-BFD0-D49D46155C65}" destId="{C1CC8C33-DE8A-491C-AF77-9F9A471B7B17}" srcOrd="0" destOrd="0" presId="urn:microsoft.com/office/officeart/2018/2/layout/IconCircleList"/>
    <dgm:cxn modelId="{E51B69DD-E29A-4265-A3E7-16769A42CE41}" type="presParOf" srcId="{B042B13F-7FC2-42DF-8384-E98F654C52B2}" destId="{DAFCCB33-E7B9-4811-B394-9B334E38C08C}" srcOrd="0" destOrd="0" presId="urn:microsoft.com/office/officeart/2018/2/layout/IconCircleList"/>
    <dgm:cxn modelId="{F0B94C66-8C84-4B4A-B269-6A9067A1F8DF}" type="presParOf" srcId="{DAFCCB33-E7B9-4811-B394-9B334E38C08C}" destId="{92393D1E-6DBE-43E1-9CA4-C9402262EAD6}" srcOrd="0" destOrd="0" presId="urn:microsoft.com/office/officeart/2018/2/layout/IconCircleList"/>
    <dgm:cxn modelId="{79CF05D5-E331-46A5-A2B5-DE2FCB8BE80A}" type="presParOf" srcId="{92393D1E-6DBE-43E1-9CA4-C9402262EAD6}" destId="{558AC31E-B84E-4707-B016-0BC57DCDBB8E}" srcOrd="0" destOrd="0" presId="urn:microsoft.com/office/officeart/2018/2/layout/IconCircleList"/>
    <dgm:cxn modelId="{747DE2E7-42D8-4422-A8A4-6C2E60419EE0}" type="presParOf" srcId="{92393D1E-6DBE-43E1-9CA4-C9402262EAD6}" destId="{D800E73F-6F39-4B38-93B7-63BA7BE6FC32}" srcOrd="1" destOrd="0" presId="urn:microsoft.com/office/officeart/2018/2/layout/IconCircleList"/>
    <dgm:cxn modelId="{A9EB94F7-C4DF-4004-9CED-A693D42D1E0A}" type="presParOf" srcId="{92393D1E-6DBE-43E1-9CA4-C9402262EAD6}" destId="{D572F35F-6EED-42EA-8861-47B9D5187C93}" srcOrd="2" destOrd="0" presId="urn:microsoft.com/office/officeart/2018/2/layout/IconCircleList"/>
    <dgm:cxn modelId="{10548A58-0C71-4054-BDA1-F5895E5F1B11}" type="presParOf" srcId="{92393D1E-6DBE-43E1-9CA4-C9402262EAD6}" destId="{1D02E305-AC80-4415-8036-995DB0E9C315}" srcOrd="3" destOrd="0" presId="urn:microsoft.com/office/officeart/2018/2/layout/IconCircleList"/>
    <dgm:cxn modelId="{27CDC116-25CA-4C8F-80A5-FD94DCDEAC24}" type="presParOf" srcId="{DAFCCB33-E7B9-4811-B394-9B334E38C08C}" destId="{C1CC8C33-DE8A-491C-AF77-9F9A471B7B17}" srcOrd="1" destOrd="0" presId="urn:microsoft.com/office/officeart/2018/2/layout/IconCircleList"/>
    <dgm:cxn modelId="{E5AE424E-DE13-4D9E-974D-BEBE063E0D73}" type="presParOf" srcId="{DAFCCB33-E7B9-4811-B394-9B334E38C08C}" destId="{3F8302B1-A7ED-44AB-B538-2D97A108FF07}" srcOrd="2" destOrd="0" presId="urn:microsoft.com/office/officeart/2018/2/layout/IconCircleList"/>
    <dgm:cxn modelId="{8C520198-6E95-4231-ABFF-C3D0D0C36A3E}" type="presParOf" srcId="{3F8302B1-A7ED-44AB-B538-2D97A108FF07}" destId="{55249E9C-4B69-40C3-A46E-7E7D7A7249CC}" srcOrd="0" destOrd="0" presId="urn:microsoft.com/office/officeart/2018/2/layout/IconCircleList"/>
    <dgm:cxn modelId="{BEDDAAE5-CCC0-42EE-A095-5AA71CFF9677}" type="presParOf" srcId="{3F8302B1-A7ED-44AB-B538-2D97A108FF07}" destId="{DD160880-393E-4F09-BE64-7C43E12F01C4}" srcOrd="1" destOrd="0" presId="urn:microsoft.com/office/officeart/2018/2/layout/IconCircleList"/>
    <dgm:cxn modelId="{061EF5A8-E914-4A18-AD43-9EE6828E67EA}" type="presParOf" srcId="{3F8302B1-A7ED-44AB-B538-2D97A108FF07}" destId="{D036A67A-8A20-4E6E-BAA4-FC6E76F91C91}" srcOrd="2" destOrd="0" presId="urn:microsoft.com/office/officeart/2018/2/layout/IconCircleList"/>
    <dgm:cxn modelId="{E17CE862-FBE1-4ECC-8535-3E5C784DF25F}" type="presParOf" srcId="{3F8302B1-A7ED-44AB-B538-2D97A108FF07}" destId="{6E3D993F-5CE5-4917-B716-43B03538C8AE}" srcOrd="3" destOrd="0" presId="urn:microsoft.com/office/officeart/2018/2/layout/IconCircleList"/>
    <dgm:cxn modelId="{812B1B18-E600-4819-B05E-DD30496B81B2}" type="presParOf" srcId="{DAFCCB33-E7B9-4811-B394-9B334E38C08C}" destId="{D6178B40-6D3A-45FC-9DD6-70000D643041}" srcOrd="3" destOrd="0" presId="urn:microsoft.com/office/officeart/2018/2/layout/IconCircleList"/>
    <dgm:cxn modelId="{2578550F-6B93-4664-BB5B-10E5DFB8C5BB}" type="presParOf" srcId="{DAFCCB33-E7B9-4811-B394-9B334E38C08C}" destId="{1082F11E-633C-4DDE-AF69-D333B50B5B9C}" srcOrd="4" destOrd="0" presId="urn:microsoft.com/office/officeart/2018/2/layout/IconCircleList"/>
    <dgm:cxn modelId="{FC9C37F2-D0E5-4EB9-A8FC-E0FA6CE99EEF}" type="presParOf" srcId="{1082F11E-633C-4DDE-AF69-D333B50B5B9C}" destId="{4E6CEF32-EA2E-45F4-8C07-84766436F1F1}" srcOrd="0" destOrd="0" presId="urn:microsoft.com/office/officeart/2018/2/layout/IconCircleList"/>
    <dgm:cxn modelId="{C6064333-DABC-4F83-8138-F2CEE978351B}" type="presParOf" srcId="{1082F11E-633C-4DDE-AF69-D333B50B5B9C}" destId="{A952CF87-1ACB-4F98-A702-96A5683743FA}" srcOrd="1" destOrd="0" presId="urn:microsoft.com/office/officeart/2018/2/layout/IconCircleList"/>
    <dgm:cxn modelId="{B48F79D4-5447-424D-BB21-FBC04AA9F597}" type="presParOf" srcId="{1082F11E-633C-4DDE-AF69-D333B50B5B9C}" destId="{D92FE246-3D1A-4FAE-9E7A-0C2C64FF43E7}" srcOrd="2" destOrd="0" presId="urn:microsoft.com/office/officeart/2018/2/layout/IconCircleList"/>
    <dgm:cxn modelId="{76B12D2C-46E0-4203-A1B6-05FCBFCCA34E}" type="presParOf" srcId="{1082F11E-633C-4DDE-AF69-D333B50B5B9C}" destId="{3130A349-EF08-4C57-B163-1A3B33FB7262}" srcOrd="3" destOrd="0" presId="urn:microsoft.com/office/officeart/2018/2/layout/IconCircleList"/>
    <dgm:cxn modelId="{B20CBF57-B80A-43E1-A4DD-78C9C9B1A189}" type="presParOf" srcId="{DAFCCB33-E7B9-4811-B394-9B334E38C08C}" destId="{47A33ECC-F40D-4E24-85F4-7990CD78E019}" srcOrd="5" destOrd="0" presId="urn:microsoft.com/office/officeart/2018/2/layout/IconCircleList"/>
    <dgm:cxn modelId="{5B00B05C-9314-4C5B-8E84-DFFC42427B44}" type="presParOf" srcId="{DAFCCB33-E7B9-4811-B394-9B334E38C08C}" destId="{CD761761-871E-4D38-9E35-8FC36A396A71}" srcOrd="6" destOrd="0" presId="urn:microsoft.com/office/officeart/2018/2/layout/IconCircleList"/>
    <dgm:cxn modelId="{B44EACC1-DFF8-4C44-BDC2-D88E6F191C1D}" type="presParOf" srcId="{CD761761-871E-4D38-9E35-8FC36A396A71}" destId="{8798A5BD-FA20-46E4-9F5D-756CC191143B}" srcOrd="0" destOrd="0" presId="urn:microsoft.com/office/officeart/2018/2/layout/IconCircleList"/>
    <dgm:cxn modelId="{5D3E7F9B-3EEC-4C11-BC6B-6F52DAA63B0C}" type="presParOf" srcId="{CD761761-871E-4D38-9E35-8FC36A396A71}" destId="{7DD372C3-5900-40B6-A7BA-54E78F72D338}" srcOrd="1" destOrd="0" presId="urn:microsoft.com/office/officeart/2018/2/layout/IconCircleList"/>
    <dgm:cxn modelId="{A2908A2A-5842-49E2-B4EB-138F4C9D7FC9}" type="presParOf" srcId="{CD761761-871E-4D38-9E35-8FC36A396A71}" destId="{E7C43137-55FF-4FA9-BAB2-45E0F364F8CB}" srcOrd="2" destOrd="0" presId="urn:microsoft.com/office/officeart/2018/2/layout/IconCircleList"/>
    <dgm:cxn modelId="{45D4449E-9872-47BB-B357-5EB5DDD0008C}" type="presParOf" srcId="{CD761761-871E-4D38-9E35-8FC36A396A71}" destId="{4CB03920-58E9-4F1F-B3B5-D81F5C6FE33F}" srcOrd="3" destOrd="0" presId="urn:microsoft.com/office/officeart/2018/2/layout/IconCircleList"/>
    <dgm:cxn modelId="{EFD4A65D-1EFD-414D-9C25-C124753031E5}" type="presParOf" srcId="{DAFCCB33-E7B9-4811-B394-9B334E38C08C}" destId="{FD094CA8-82DE-4AB4-BCCA-538102CAF9BD}" srcOrd="7" destOrd="0" presId="urn:microsoft.com/office/officeart/2018/2/layout/IconCircleList"/>
    <dgm:cxn modelId="{42632129-5D92-45C9-9C77-9714125BA851}" type="presParOf" srcId="{DAFCCB33-E7B9-4811-B394-9B334E38C08C}" destId="{FD1E2BD8-FA74-4B69-8477-8573ACCFDBCC}" srcOrd="8" destOrd="0" presId="urn:microsoft.com/office/officeart/2018/2/layout/IconCircleList"/>
    <dgm:cxn modelId="{DBEDE450-0F08-481C-BD0C-0AF5B2D3351C}" type="presParOf" srcId="{FD1E2BD8-FA74-4B69-8477-8573ACCFDBCC}" destId="{23018FF8-C1AF-4B60-9833-24A0EA34F0B8}" srcOrd="0" destOrd="0" presId="urn:microsoft.com/office/officeart/2018/2/layout/IconCircleList"/>
    <dgm:cxn modelId="{11C2FF87-5DB4-4DDA-8DFD-2C565B43471A}" type="presParOf" srcId="{FD1E2BD8-FA74-4B69-8477-8573ACCFDBCC}" destId="{DCFAD313-5BD8-4415-9F55-9A26D901CDC9}" srcOrd="1" destOrd="0" presId="urn:microsoft.com/office/officeart/2018/2/layout/IconCircleList"/>
    <dgm:cxn modelId="{19007A98-6B7E-4A18-9999-E7C35027CE4B}" type="presParOf" srcId="{FD1E2BD8-FA74-4B69-8477-8573ACCFDBCC}" destId="{F70AFC87-92F7-40D8-9436-55325051ECEE}" srcOrd="2" destOrd="0" presId="urn:microsoft.com/office/officeart/2018/2/layout/IconCircleList"/>
    <dgm:cxn modelId="{6BB32E7F-29CA-4B3D-A516-F5753E6A2D4A}" type="presParOf" srcId="{FD1E2BD8-FA74-4B69-8477-8573ACCFDBCC}" destId="{D91EBB70-9A0C-442D-ACEB-22EAFB61B2A1}" srcOrd="3" destOrd="0" presId="urn:microsoft.com/office/officeart/2018/2/layout/IconCircleList"/>
    <dgm:cxn modelId="{10707679-992A-43FD-B9E1-59A2C2D6E6B1}" type="presParOf" srcId="{DAFCCB33-E7B9-4811-B394-9B334E38C08C}" destId="{B8D3C58B-5704-4A6F-A4B0-7E7E17C67CA5}" srcOrd="9" destOrd="0" presId="urn:microsoft.com/office/officeart/2018/2/layout/IconCircleList"/>
    <dgm:cxn modelId="{B1F23E15-0D7D-49CC-9DF6-069E6FF84589}" type="presParOf" srcId="{DAFCCB33-E7B9-4811-B394-9B334E38C08C}" destId="{596421F9-91B7-4AC0-B7EE-7795010EAEDE}" srcOrd="10" destOrd="0" presId="urn:microsoft.com/office/officeart/2018/2/layout/IconCircleList"/>
    <dgm:cxn modelId="{08F9A9DC-EDB6-4899-858B-789369CD7F22}" type="presParOf" srcId="{596421F9-91B7-4AC0-B7EE-7795010EAEDE}" destId="{FE81737A-7209-45D6-8E60-EE30B9B030F4}" srcOrd="0" destOrd="0" presId="urn:microsoft.com/office/officeart/2018/2/layout/IconCircleList"/>
    <dgm:cxn modelId="{62DCEAFC-7F2D-4B35-903E-E2E693514413}" type="presParOf" srcId="{596421F9-91B7-4AC0-B7EE-7795010EAEDE}" destId="{2DF011F3-AA4C-444E-9D52-30E2A5A54DA4}" srcOrd="1" destOrd="0" presId="urn:microsoft.com/office/officeart/2018/2/layout/IconCircleList"/>
    <dgm:cxn modelId="{279A2A27-607D-4947-BD34-028E061CF21B}" type="presParOf" srcId="{596421F9-91B7-4AC0-B7EE-7795010EAEDE}" destId="{CF32A133-3C1B-4B56-934A-DD7C6939A3AC}" srcOrd="2" destOrd="0" presId="urn:microsoft.com/office/officeart/2018/2/layout/IconCircleList"/>
    <dgm:cxn modelId="{9F243798-5FD4-4EB2-A62B-29DB145A9D33}" type="presParOf" srcId="{596421F9-91B7-4AC0-B7EE-7795010EAEDE}" destId="{4FDD9515-DF8C-41A6-9617-135D9AE8755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3166CE-EEE6-4505-B5D6-AF444C55A24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221AA34-F81F-4816-89B7-58C2912415FD}">
      <dgm:prSet/>
      <dgm:spPr/>
      <dgm:t>
        <a:bodyPr/>
        <a:lstStyle/>
        <a:p>
          <a:r>
            <a:rPr lang="en-US"/>
            <a:t>•Dependency on suppliers and risks in the supply chain</a:t>
          </a:r>
        </a:p>
      </dgm:t>
    </dgm:pt>
    <dgm:pt modelId="{BE04D3C7-E993-41CF-BCCE-FBF92E9CF0B4}" type="parTrans" cxnId="{900045BB-011A-454C-9067-6519D0C91E16}">
      <dgm:prSet/>
      <dgm:spPr/>
      <dgm:t>
        <a:bodyPr/>
        <a:lstStyle/>
        <a:p>
          <a:endParaRPr lang="en-US"/>
        </a:p>
      </dgm:t>
    </dgm:pt>
    <dgm:pt modelId="{9442970D-8A2C-4E7D-A2CD-CCD68D8318AD}" type="sibTrans" cxnId="{900045BB-011A-454C-9067-6519D0C91E16}">
      <dgm:prSet/>
      <dgm:spPr/>
      <dgm:t>
        <a:bodyPr/>
        <a:lstStyle/>
        <a:p>
          <a:endParaRPr lang="en-US"/>
        </a:p>
      </dgm:t>
    </dgm:pt>
    <dgm:pt modelId="{DB53D487-F3DE-4C7B-A8DA-1399DE4A5B57}">
      <dgm:prSet/>
      <dgm:spPr/>
      <dgm:t>
        <a:bodyPr/>
        <a:lstStyle/>
        <a:p>
          <a:r>
            <a:rPr lang="en-US"/>
            <a:t>•Declining demand for brick-and-mortar stores due to online competition</a:t>
          </a:r>
        </a:p>
      </dgm:t>
    </dgm:pt>
    <dgm:pt modelId="{A1147021-B90D-40A4-959B-BE5786CA40E0}" type="parTrans" cxnId="{83C7DEC9-D6CE-414A-8EC0-EF4BF35FB560}">
      <dgm:prSet/>
      <dgm:spPr/>
      <dgm:t>
        <a:bodyPr/>
        <a:lstStyle/>
        <a:p>
          <a:endParaRPr lang="en-US"/>
        </a:p>
      </dgm:t>
    </dgm:pt>
    <dgm:pt modelId="{169687D7-294E-4D51-97BD-8831CC7B355D}" type="sibTrans" cxnId="{83C7DEC9-D6CE-414A-8EC0-EF4BF35FB560}">
      <dgm:prSet/>
      <dgm:spPr/>
      <dgm:t>
        <a:bodyPr/>
        <a:lstStyle/>
        <a:p>
          <a:endParaRPr lang="en-US"/>
        </a:p>
      </dgm:t>
    </dgm:pt>
    <dgm:pt modelId="{4F847B6E-44C8-448D-BE64-EE48F71E2F7C}">
      <dgm:prSet/>
      <dgm:spPr/>
      <dgm:t>
        <a:bodyPr/>
        <a:lstStyle/>
        <a:p>
          <a:r>
            <a:rPr lang="en-US"/>
            <a:t>•Inability to control the production process and cyclical operations</a:t>
          </a:r>
        </a:p>
      </dgm:t>
    </dgm:pt>
    <dgm:pt modelId="{17F07841-28B2-4DD0-8602-11A469025564}" type="parTrans" cxnId="{435329BC-C640-47B9-8664-044331977410}">
      <dgm:prSet/>
      <dgm:spPr/>
      <dgm:t>
        <a:bodyPr/>
        <a:lstStyle/>
        <a:p>
          <a:endParaRPr lang="en-US"/>
        </a:p>
      </dgm:t>
    </dgm:pt>
    <dgm:pt modelId="{0A73A6DB-BAA3-482E-8682-4FCECE353552}" type="sibTrans" cxnId="{435329BC-C640-47B9-8664-044331977410}">
      <dgm:prSet/>
      <dgm:spPr/>
      <dgm:t>
        <a:bodyPr/>
        <a:lstStyle/>
        <a:p>
          <a:endParaRPr lang="en-US"/>
        </a:p>
      </dgm:t>
    </dgm:pt>
    <dgm:pt modelId="{EE2FEC56-1D8C-4FC8-B585-41DE921B847F}">
      <dgm:prSet/>
      <dgm:spPr/>
      <dgm:t>
        <a:bodyPr/>
        <a:lstStyle/>
        <a:p>
          <a:r>
            <a:rPr lang="en-US"/>
            <a:t>•Shorting by hedge funds impacting company performance</a:t>
          </a:r>
        </a:p>
      </dgm:t>
    </dgm:pt>
    <dgm:pt modelId="{E75A14D6-E16B-4CE0-8B1D-82046FB8FA3D}" type="parTrans" cxnId="{4D94EB79-3271-44B3-86CE-00AF539B641A}">
      <dgm:prSet/>
      <dgm:spPr/>
      <dgm:t>
        <a:bodyPr/>
        <a:lstStyle/>
        <a:p>
          <a:endParaRPr lang="en-US"/>
        </a:p>
      </dgm:t>
    </dgm:pt>
    <dgm:pt modelId="{06DC3FAD-255C-4E71-B195-8FB7FF447D29}" type="sibTrans" cxnId="{4D94EB79-3271-44B3-86CE-00AF539B641A}">
      <dgm:prSet/>
      <dgm:spPr/>
      <dgm:t>
        <a:bodyPr/>
        <a:lstStyle/>
        <a:p>
          <a:endParaRPr lang="en-US"/>
        </a:p>
      </dgm:t>
    </dgm:pt>
    <dgm:pt modelId="{6C01C1ED-9419-4E44-874F-33CEA3704CD7}" type="pres">
      <dgm:prSet presAssocID="{853166CE-EEE6-4505-B5D6-AF444C55A246}" presName="root" presStyleCnt="0">
        <dgm:presLayoutVars>
          <dgm:dir/>
          <dgm:resizeHandles val="exact"/>
        </dgm:presLayoutVars>
      </dgm:prSet>
      <dgm:spPr/>
    </dgm:pt>
    <dgm:pt modelId="{AE796BCC-C949-4ED8-835F-8A99DD029498}" type="pres">
      <dgm:prSet presAssocID="{853166CE-EEE6-4505-B5D6-AF444C55A246}" presName="container" presStyleCnt="0">
        <dgm:presLayoutVars>
          <dgm:dir/>
          <dgm:resizeHandles val="exact"/>
        </dgm:presLayoutVars>
      </dgm:prSet>
      <dgm:spPr/>
    </dgm:pt>
    <dgm:pt modelId="{1DE907C6-E9E9-41CC-9DBB-EA62DF78AA48}" type="pres">
      <dgm:prSet presAssocID="{D221AA34-F81F-4816-89B7-58C2912415FD}" presName="compNode" presStyleCnt="0"/>
      <dgm:spPr/>
    </dgm:pt>
    <dgm:pt modelId="{E73FA915-E129-4F34-9D11-8B272991FFF8}" type="pres">
      <dgm:prSet presAssocID="{D221AA34-F81F-4816-89B7-58C2912415FD}" presName="iconBgRect" presStyleLbl="bgShp" presStyleIdx="0" presStyleCnt="4"/>
      <dgm:spPr/>
    </dgm:pt>
    <dgm:pt modelId="{F2EDA170-6A62-4374-A9F6-A41159903179}" type="pres">
      <dgm:prSet presAssocID="{D221AA34-F81F-4816-89B7-58C2912415F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ctory"/>
        </a:ext>
      </dgm:extLst>
    </dgm:pt>
    <dgm:pt modelId="{CAE42714-C11B-4BB7-8776-DC5DA8EE383D}" type="pres">
      <dgm:prSet presAssocID="{D221AA34-F81F-4816-89B7-58C2912415FD}" presName="spaceRect" presStyleCnt="0"/>
      <dgm:spPr/>
    </dgm:pt>
    <dgm:pt modelId="{731A7075-52A2-431E-B291-CECF4BA24740}" type="pres">
      <dgm:prSet presAssocID="{D221AA34-F81F-4816-89B7-58C2912415FD}" presName="textRect" presStyleLbl="revTx" presStyleIdx="0" presStyleCnt="4">
        <dgm:presLayoutVars>
          <dgm:chMax val="1"/>
          <dgm:chPref val="1"/>
        </dgm:presLayoutVars>
      </dgm:prSet>
      <dgm:spPr/>
    </dgm:pt>
    <dgm:pt modelId="{D2CB51AA-E50E-4B5F-AF7C-4397F6ACAEB1}" type="pres">
      <dgm:prSet presAssocID="{9442970D-8A2C-4E7D-A2CD-CCD68D8318AD}" presName="sibTrans" presStyleLbl="sibTrans2D1" presStyleIdx="0" presStyleCnt="0"/>
      <dgm:spPr/>
    </dgm:pt>
    <dgm:pt modelId="{47BA8281-51B3-4F90-A9F2-CEF15A0AFCCA}" type="pres">
      <dgm:prSet presAssocID="{DB53D487-F3DE-4C7B-A8DA-1399DE4A5B57}" presName="compNode" presStyleCnt="0"/>
      <dgm:spPr/>
    </dgm:pt>
    <dgm:pt modelId="{05212C65-A431-493C-ACD4-D7B79FAF860C}" type="pres">
      <dgm:prSet presAssocID="{DB53D487-F3DE-4C7B-A8DA-1399DE4A5B57}" presName="iconBgRect" presStyleLbl="bgShp" presStyleIdx="1" presStyleCnt="4"/>
      <dgm:spPr/>
    </dgm:pt>
    <dgm:pt modelId="{BA05504E-DE40-4B84-AE1F-40E2668F29C0}" type="pres">
      <dgm:prSet presAssocID="{DB53D487-F3DE-4C7B-A8DA-1399DE4A5B5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gloo"/>
        </a:ext>
      </dgm:extLst>
    </dgm:pt>
    <dgm:pt modelId="{BD1CC92F-1A26-4AA0-817D-62A542040A37}" type="pres">
      <dgm:prSet presAssocID="{DB53D487-F3DE-4C7B-A8DA-1399DE4A5B57}" presName="spaceRect" presStyleCnt="0"/>
      <dgm:spPr/>
    </dgm:pt>
    <dgm:pt modelId="{7CC0CB52-4BF9-4994-AA49-BA2CC5AC0494}" type="pres">
      <dgm:prSet presAssocID="{DB53D487-F3DE-4C7B-A8DA-1399DE4A5B57}" presName="textRect" presStyleLbl="revTx" presStyleIdx="1" presStyleCnt="4">
        <dgm:presLayoutVars>
          <dgm:chMax val="1"/>
          <dgm:chPref val="1"/>
        </dgm:presLayoutVars>
      </dgm:prSet>
      <dgm:spPr/>
    </dgm:pt>
    <dgm:pt modelId="{CF2736E9-D9A3-4CAF-8BC2-94A73DA154E2}" type="pres">
      <dgm:prSet presAssocID="{169687D7-294E-4D51-97BD-8831CC7B355D}" presName="sibTrans" presStyleLbl="sibTrans2D1" presStyleIdx="0" presStyleCnt="0"/>
      <dgm:spPr/>
    </dgm:pt>
    <dgm:pt modelId="{F7F26922-7C8B-490C-93F4-119637D282ED}" type="pres">
      <dgm:prSet presAssocID="{4F847B6E-44C8-448D-BE64-EE48F71E2F7C}" presName="compNode" presStyleCnt="0"/>
      <dgm:spPr/>
    </dgm:pt>
    <dgm:pt modelId="{2EE6C8B3-F222-437D-8D01-39A1BD0F66BC}" type="pres">
      <dgm:prSet presAssocID="{4F847B6E-44C8-448D-BE64-EE48F71E2F7C}" presName="iconBgRect" presStyleLbl="bgShp" presStyleIdx="2" presStyleCnt="4"/>
      <dgm:spPr/>
    </dgm:pt>
    <dgm:pt modelId="{3AEE0335-0265-4EE3-B031-362F0CE24EED}" type="pres">
      <dgm:prSet presAssocID="{4F847B6E-44C8-448D-BE64-EE48F71E2F7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row Circle"/>
        </a:ext>
      </dgm:extLst>
    </dgm:pt>
    <dgm:pt modelId="{70065389-16AC-4239-83A8-8EABD508A4B0}" type="pres">
      <dgm:prSet presAssocID="{4F847B6E-44C8-448D-BE64-EE48F71E2F7C}" presName="spaceRect" presStyleCnt="0"/>
      <dgm:spPr/>
    </dgm:pt>
    <dgm:pt modelId="{03352EA7-BA28-414F-AAB8-0EC0C448E367}" type="pres">
      <dgm:prSet presAssocID="{4F847B6E-44C8-448D-BE64-EE48F71E2F7C}" presName="textRect" presStyleLbl="revTx" presStyleIdx="2" presStyleCnt="4">
        <dgm:presLayoutVars>
          <dgm:chMax val="1"/>
          <dgm:chPref val="1"/>
        </dgm:presLayoutVars>
      </dgm:prSet>
      <dgm:spPr/>
    </dgm:pt>
    <dgm:pt modelId="{DE47DA12-4A82-4E8E-9134-C1B51FA721C0}" type="pres">
      <dgm:prSet presAssocID="{0A73A6DB-BAA3-482E-8682-4FCECE353552}" presName="sibTrans" presStyleLbl="sibTrans2D1" presStyleIdx="0" presStyleCnt="0"/>
      <dgm:spPr/>
    </dgm:pt>
    <dgm:pt modelId="{20DBC467-C078-42C6-881A-CD836855E8E2}" type="pres">
      <dgm:prSet presAssocID="{EE2FEC56-1D8C-4FC8-B585-41DE921B847F}" presName="compNode" presStyleCnt="0"/>
      <dgm:spPr/>
    </dgm:pt>
    <dgm:pt modelId="{B77FCD47-8EDD-43AC-A556-1D628553B69E}" type="pres">
      <dgm:prSet presAssocID="{EE2FEC56-1D8C-4FC8-B585-41DE921B847F}" presName="iconBgRect" presStyleLbl="bgShp" presStyleIdx="3" presStyleCnt="4"/>
      <dgm:spPr/>
    </dgm:pt>
    <dgm:pt modelId="{7068A520-394B-4222-A223-4C5C93171C51}" type="pres">
      <dgm:prSet presAssocID="{EE2FEC56-1D8C-4FC8-B585-41DE921B847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A7A1E3F9-23E1-49C6-A2A7-C02D92B538F6}" type="pres">
      <dgm:prSet presAssocID="{EE2FEC56-1D8C-4FC8-B585-41DE921B847F}" presName="spaceRect" presStyleCnt="0"/>
      <dgm:spPr/>
    </dgm:pt>
    <dgm:pt modelId="{F233B313-6F81-4561-A002-355221757D6B}" type="pres">
      <dgm:prSet presAssocID="{EE2FEC56-1D8C-4FC8-B585-41DE921B847F}" presName="textRect" presStyleLbl="revTx" presStyleIdx="3" presStyleCnt="4">
        <dgm:presLayoutVars>
          <dgm:chMax val="1"/>
          <dgm:chPref val="1"/>
        </dgm:presLayoutVars>
      </dgm:prSet>
      <dgm:spPr/>
    </dgm:pt>
  </dgm:ptLst>
  <dgm:cxnLst>
    <dgm:cxn modelId="{C0778F12-8CB6-4BAC-AA20-EA4B8AD59CB4}" type="presOf" srcId="{EE2FEC56-1D8C-4FC8-B585-41DE921B847F}" destId="{F233B313-6F81-4561-A002-355221757D6B}" srcOrd="0" destOrd="0" presId="urn:microsoft.com/office/officeart/2018/2/layout/IconCircleList"/>
    <dgm:cxn modelId="{1B2CC52D-35D1-481F-A739-C45201E56DBA}" type="presOf" srcId="{4F847B6E-44C8-448D-BE64-EE48F71E2F7C}" destId="{03352EA7-BA28-414F-AAB8-0EC0C448E367}" srcOrd="0" destOrd="0" presId="urn:microsoft.com/office/officeart/2018/2/layout/IconCircleList"/>
    <dgm:cxn modelId="{51FDC341-2939-490A-B4BE-B7507FE37765}" type="presOf" srcId="{853166CE-EEE6-4505-B5D6-AF444C55A246}" destId="{6C01C1ED-9419-4E44-874F-33CEA3704CD7}" srcOrd="0" destOrd="0" presId="urn:microsoft.com/office/officeart/2018/2/layout/IconCircleList"/>
    <dgm:cxn modelId="{B67CE249-6203-4BB6-AFE7-4FF8B0997B38}" type="presOf" srcId="{169687D7-294E-4D51-97BD-8831CC7B355D}" destId="{CF2736E9-D9A3-4CAF-8BC2-94A73DA154E2}" srcOrd="0" destOrd="0" presId="urn:microsoft.com/office/officeart/2018/2/layout/IconCircleList"/>
    <dgm:cxn modelId="{73B13C6A-C286-4269-8C76-21AAAC1CE008}" type="presOf" srcId="{DB53D487-F3DE-4C7B-A8DA-1399DE4A5B57}" destId="{7CC0CB52-4BF9-4994-AA49-BA2CC5AC0494}" srcOrd="0" destOrd="0" presId="urn:microsoft.com/office/officeart/2018/2/layout/IconCircleList"/>
    <dgm:cxn modelId="{F6C8AF77-6D32-4ADA-B026-6133511CE50B}" type="presOf" srcId="{0A73A6DB-BAA3-482E-8682-4FCECE353552}" destId="{DE47DA12-4A82-4E8E-9134-C1B51FA721C0}" srcOrd="0" destOrd="0" presId="urn:microsoft.com/office/officeart/2018/2/layout/IconCircleList"/>
    <dgm:cxn modelId="{4D94EB79-3271-44B3-86CE-00AF539B641A}" srcId="{853166CE-EEE6-4505-B5D6-AF444C55A246}" destId="{EE2FEC56-1D8C-4FC8-B585-41DE921B847F}" srcOrd="3" destOrd="0" parTransId="{E75A14D6-E16B-4CE0-8B1D-82046FB8FA3D}" sibTransId="{06DC3FAD-255C-4E71-B195-8FB7FF447D29}"/>
    <dgm:cxn modelId="{3B471B9B-3F6E-4E0B-B8C4-A24541109757}" type="presOf" srcId="{D221AA34-F81F-4816-89B7-58C2912415FD}" destId="{731A7075-52A2-431E-B291-CECF4BA24740}" srcOrd="0" destOrd="0" presId="urn:microsoft.com/office/officeart/2018/2/layout/IconCircleList"/>
    <dgm:cxn modelId="{900045BB-011A-454C-9067-6519D0C91E16}" srcId="{853166CE-EEE6-4505-B5D6-AF444C55A246}" destId="{D221AA34-F81F-4816-89B7-58C2912415FD}" srcOrd="0" destOrd="0" parTransId="{BE04D3C7-E993-41CF-BCCE-FBF92E9CF0B4}" sibTransId="{9442970D-8A2C-4E7D-A2CD-CCD68D8318AD}"/>
    <dgm:cxn modelId="{435329BC-C640-47B9-8664-044331977410}" srcId="{853166CE-EEE6-4505-B5D6-AF444C55A246}" destId="{4F847B6E-44C8-448D-BE64-EE48F71E2F7C}" srcOrd="2" destOrd="0" parTransId="{17F07841-28B2-4DD0-8602-11A469025564}" sibTransId="{0A73A6DB-BAA3-482E-8682-4FCECE353552}"/>
    <dgm:cxn modelId="{83C7DEC9-D6CE-414A-8EC0-EF4BF35FB560}" srcId="{853166CE-EEE6-4505-B5D6-AF444C55A246}" destId="{DB53D487-F3DE-4C7B-A8DA-1399DE4A5B57}" srcOrd="1" destOrd="0" parTransId="{A1147021-B90D-40A4-959B-BE5786CA40E0}" sibTransId="{169687D7-294E-4D51-97BD-8831CC7B355D}"/>
    <dgm:cxn modelId="{47FF7CF9-62C9-47D4-B4C0-EE1F76D64111}" type="presOf" srcId="{9442970D-8A2C-4E7D-A2CD-CCD68D8318AD}" destId="{D2CB51AA-E50E-4B5F-AF7C-4397F6ACAEB1}" srcOrd="0" destOrd="0" presId="urn:microsoft.com/office/officeart/2018/2/layout/IconCircleList"/>
    <dgm:cxn modelId="{1889391F-7093-4398-94FE-7FCCB678EE33}" type="presParOf" srcId="{6C01C1ED-9419-4E44-874F-33CEA3704CD7}" destId="{AE796BCC-C949-4ED8-835F-8A99DD029498}" srcOrd="0" destOrd="0" presId="urn:microsoft.com/office/officeart/2018/2/layout/IconCircleList"/>
    <dgm:cxn modelId="{E5C4FC9E-EF20-496A-8FA9-717396A97CC4}" type="presParOf" srcId="{AE796BCC-C949-4ED8-835F-8A99DD029498}" destId="{1DE907C6-E9E9-41CC-9DBB-EA62DF78AA48}" srcOrd="0" destOrd="0" presId="urn:microsoft.com/office/officeart/2018/2/layout/IconCircleList"/>
    <dgm:cxn modelId="{7A40275F-CFC7-4340-A387-7AD43BFE62C6}" type="presParOf" srcId="{1DE907C6-E9E9-41CC-9DBB-EA62DF78AA48}" destId="{E73FA915-E129-4F34-9D11-8B272991FFF8}" srcOrd="0" destOrd="0" presId="urn:microsoft.com/office/officeart/2018/2/layout/IconCircleList"/>
    <dgm:cxn modelId="{E1166F28-457A-4F50-A501-DD0DF3734DEE}" type="presParOf" srcId="{1DE907C6-E9E9-41CC-9DBB-EA62DF78AA48}" destId="{F2EDA170-6A62-4374-A9F6-A41159903179}" srcOrd="1" destOrd="0" presId="urn:microsoft.com/office/officeart/2018/2/layout/IconCircleList"/>
    <dgm:cxn modelId="{1A0E1618-6F74-4290-A739-5062F689C7D8}" type="presParOf" srcId="{1DE907C6-E9E9-41CC-9DBB-EA62DF78AA48}" destId="{CAE42714-C11B-4BB7-8776-DC5DA8EE383D}" srcOrd="2" destOrd="0" presId="urn:microsoft.com/office/officeart/2018/2/layout/IconCircleList"/>
    <dgm:cxn modelId="{9C4560E2-F053-455B-A5F7-2911C19DB5AE}" type="presParOf" srcId="{1DE907C6-E9E9-41CC-9DBB-EA62DF78AA48}" destId="{731A7075-52A2-431E-B291-CECF4BA24740}" srcOrd="3" destOrd="0" presId="urn:microsoft.com/office/officeart/2018/2/layout/IconCircleList"/>
    <dgm:cxn modelId="{AE84468E-F1A6-423B-A490-61DAC90E5C69}" type="presParOf" srcId="{AE796BCC-C949-4ED8-835F-8A99DD029498}" destId="{D2CB51AA-E50E-4B5F-AF7C-4397F6ACAEB1}" srcOrd="1" destOrd="0" presId="urn:microsoft.com/office/officeart/2018/2/layout/IconCircleList"/>
    <dgm:cxn modelId="{AD67BF1D-FC9F-418E-8EE6-D1D4629345B1}" type="presParOf" srcId="{AE796BCC-C949-4ED8-835F-8A99DD029498}" destId="{47BA8281-51B3-4F90-A9F2-CEF15A0AFCCA}" srcOrd="2" destOrd="0" presId="urn:microsoft.com/office/officeart/2018/2/layout/IconCircleList"/>
    <dgm:cxn modelId="{10F3BF78-8FFD-4484-B059-A8BB44D5EEED}" type="presParOf" srcId="{47BA8281-51B3-4F90-A9F2-CEF15A0AFCCA}" destId="{05212C65-A431-493C-ACD4-D7B79FAF860C}" srcOrd="0" destOrd="0" presId="urn:microsoft.com/office/officeart/2018/2/layout/IconCircleList"/>
    <dgm:cxn modelId="{7ED479E6-CF8E-45FF-A1C3-D1780620899A}" type="presParOf" srcId="{47BA8281-51B3-4F90-A9F2-CEF15A0AFCCA}" destId="{BA05504E-DE40-4B84-AE1F-40E2668F29C0}" srcOrd="1" destOrd="0" presId="urn:microsoft.com/office/officeart/2018/2/layout/IconCircleList"/>
    <dgm:cxn modelId="{4ACBD3E6-7681-4CF8-B997-1CB6DF4E91D6}" type="presParOf" srcId="{47BA8281-51B3-4F90-A9F2-CEF15A0AFCCA}" destId="{BD1CC92F-1A26-4AA0-817D-62A542040A37}" srcOrd="2" destOrd="0" presId="urn:microsoft.com/office/officeart/2018/2/layout/IconCircleList"/>
    <dgm:cxn modelId="{653E9879-5A83-4822-99A3-B4A4C1144EE8}" type="presParOf" srcId="{47BA8281-51B3-4F90-A9F2-CEF15A0AFCCA}" destId="{7CC0CB52-4BF9-4994-AA49-BA2CC5AC0494}" srcOrd="3" destOrd="0" presId="urn:microsoft.com/office/officeart/2018/2/layout/IconCircleList"/>
    <dgm:cxn modelId="{AB6349A7-E785-45B3-A5E5-68F47B07D34B}" type="presParOf" srcId="{AE796BCC-C949-4ED8-835F-8A99DD029498}" destId="{CF2736E9-D9A3-4CAF-8BC2-94A73DA154E2}" srcOrd="3" destOrd="0" presId="urn:microsoft.com/office/officeart/2018/2/layout/IconCircleList"/>
    <dgm:cxn modelId="{0AF33A5A-2144-4B7B-8FDC-A3C7E5BF24F3}" type="presParOf" srcId="{AE796BCC-C949-4ED8-835F-8A99DD029498}" destId="{F7F26922-7C8B-490C-93F4-119637D282ED}" srcOrd="4" destOrd="0" presId="urn:microsoft.com/office/officeart/2018/2/layout/IconCircleList"/>
    <dgm:cxn modelId="{22A95FDE-BF93-44A7-B940-ED84D08EC4A2}" type="presParOf" srcId="{F7F26922-7C8B-490C-93F4-119637D282ED}" destId="{2EE6C8B3-F222-437D-8D01-39A1BD0F66BC}" srcOrd="0" destOrd="0" presId="urn:microsoft.com/office/officeart/2018/2/layout/IconCircleList"/>
    <dgm:cxn modelId="{93A5E98C-A453-41AB-ABB3-21FC521701CE}" type="presParOf" srcId="{F7F26922-7C8B-490C-93F4-119637D282ED}" destId="{3AEE0335-0265-4EE3-B031-362F0CE24EED}" srcOrd="1" destOrd="0" presId="urn:microsoft.com/office/officeart/2018/2/layout/IconCircleList"/>
    <dgm:cxn modelId="{20F40C6A-8424-403F-8C8D-6A70E9246C42}" type="presParOf" srcId="{F7F26922-7C8B-490C-93F4-119637D282ED}" destId="{70065389-16AC-4239-83A8-8EABD508A4B0}" srcOrd="2" destOrd="0" presId="urn:microsoft.com/office/officeart/2018/2/layout/IconCircleList"/>
    <dgm:cxn modelId="{E0497686-46FB-4AFB-B8D2-8E505D7A907D}" type="presParOf" srcId="{F7F26922-7C8B-490C-93F4-119637D282ED}" destId="{03352EA7-BA28-414F-AAB8-0EC0C448E367}" srcOrd="3" destOrd="0" presId="urn:microsoft.com/office/officeart/2018/2/layout/IconCircleList"/>
    <dgm:cxn modelId="{222F9A08-C814-4A24-99B4-7BB16684AC3E}" type="presParOf" srcId="{AE796BCC-C949-4ED8-835F-8A99DD029498}" destId="{DE47DA12-4A82-4E8E-9134-C1B51FA721C0}" srcOrd="5" destOrd="0" presId="urn:microsoft.com/office/officeart/2018/2/layout/IconCircleList"/>
    <dgm:cxn modelId="{BFF33173-7953-458C-B3E9-80A3A1EA06CE}" type="presParOf" srcId="{AE796BCC-C949-4ED8-835F-8A99DD029498}" destId="{20DBC467-C078-42C6-881A-CD836855E8E2}" srcOrd="6" destOrd="0" presId="urn:microsoft.com/office/officeart/2018/2/layout/IconCircleList"/>
    <dgm:cxn modelId="{6581F3E5-370A-416C-8518-97C87122609B}" type="presParOf" srcId="{20DBC467-C078-42C6-881A-CD836855E8E2}" destId="{B77FCD47-8EDD-43AC-A556-1D628553B69E}" srcOrd="0" destOrd="0" presId="urn:microsoft.com/office/officeart/2018/2/layout/IconCircleList"/>
    <dgm:cxn modelId="{5483EC8A-AD66-45BC-8712-4F726940170D}" type="presParOf" srcId="{20DBC467-C078-42C6-881A-CD836855E8E2}" destId="{7068A520-394B-4222-A223-4C5C93171C51}" srcOrd="1" destOrd="0" presId="urn:microsoft.com/office/officeart/2018/2/layout/IconCircleList"/>
    <dgm:cxn modelId="{7A3AD26E-2314-4345-A97A-4EA06B0EA8F4}" type="presParOf" srcId="{20DBC467-C078-42C6-881A-CD836855E8E2}" destId="{A7A1E3F9-23E1-49C6-A2A7-C02D92B538F6}" srcOrd="2" destOrd="0" presId="urn:microsoft.com/office/officeart/2018/2/layout/IconCircleList"/>
    <dgm:cxn modelId="{12321F1F-615E-4F2C-9ED1-3F3D56E271A3}" type="presParOf" srcId="{20DBC467-C078-42C6-881A-CD836855E8E2}" destId="{F233B313-6F81-4561-A002-355221757D6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CF12F4-339C-4DCD-A6E2-3DB6B5A649E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186808A-86CD-465E-BF6C-7B49F2624FFC}">
      <dgm:prSet/>
      <dgm:spPr/>
      <dgm:t>
        <a:bodyPr/>
        <a:lstStyle/>
        <a:p>
          <a:pPr>
            <a:lnSpc>
              <a:spcPct val="100000"/>
            </a:lnSpc>
          </a:pPr>
          <a:r>
            <a:rPr lang="en-US"/>
            <a:t>•Increased gaming market due to COVID-19</a:t>
          </a:r>
        </a:p>
      </dgm:t>
    </dgm:pt>
    <dgm:pt modelId="{78E954D6-B7B7-4B10-8F6C-D85D23C311D3}" type="parTrans" cxnId="{11F9CE37-852F-471D-8CD5-828D2AB539FC}">
      <dgm:prSet/>
      <dgm:spPr/>
      <dgm:t>
        <a:bodyPr/>
        <a:lstStyle/>
        <a:p>
          <a:endParaRPr lang="en-US"/>
        </a:p>
      </dgm:t>
    </dgm:pt>
    <dgm:pt modelId="{B678114C-F519-49E3-A581-8D6F2DBB7642}" type="sibTrans" cxnId="{11F9CE37-852F-471D-8CD5-828D2AB539FC}">
      <dgm:prSet/>
      <dgm:spPr/>
      <dgm:t>
        <a:bodyPr/>
        <a:lstStyle/>
        <a:p>
          <a:pPr>
            <a:lnSpc>
              <a:spcPct val="100000"/>
            </a:lnSpc>
          </a:pPr>
          <a:endParaRPr lang="en-US"/>
        </a:p>
      </dgm:t>
    </dgm:pt>
    <dgm:pt modelId="{FE2ACB32-9D13-4FE4-8E71-F2259A9F9EA3}">
      <dgm:prSet/>
      <dgm:spPr/>
      <dgm:t>
        <a:bodyPr/>
        <a:lstStyle/>
        <a:p>
          <a:pPr>
            <a:lnSpc>
              <a:spcPct val="100000"/>
            </a:lnSpc>
          </a:pPr>
          <a:r>
            <a:rPr lang="en-US"/>
            <a:t>•Enhanced reputation from 2021's Short Squeeze</a:t>
          </a:r>
        </a:p>
      </dgm:t>
    </dgm:pt>
    <dgm:pt modelId="{5FE2E830-82C1-4705-85D6-F7CFEF1C8A95}" type="parTrans" cxnId="{7D321297-6089-4DCE-9291-AE31551B070E}">
      <dgm:prSet/>
      <dgm:spPr/>
      <dgm:t>
        <a:bodyPr/>
        <a:lstStyle/>
        <a:p>
          <a:endParaRPr lang="en-US"/>
        </a:p>
      </dgm:t>
    </dgm:pt>
    <dgm:pt modelId="{836CC1DE-6B06-4D30-BB9A-7DF7D3FA5008}" type="sibTrans" cxnId="{7D321297-6089-4DCE-9291-AE31551B070E}">
      <dgm:prSet/>
      <dgm:spPr/>
      <dgm:t>
        <a:bodyPr/>
        <a:lstStyle/>
        <a:p>
          <a:pPr>
            <a:lnSpc>
              <a:spcPct val="100000"/>
            </a:lnSpc>
          </a:pPr>
          <a:endParaRPr lang="en-US"/>
        </a:p>
      </dgm:t>
    </dgm:pt>
    <dgm:pt modelId="{D0F0A8A7-96FE-494C-B1A9-6126D43A7685}">
      <dgm:prSet/>
      <dgm:spPr/>
      <dgm:t>
        <a:bodyPr/>
        <a:lstStyle/>
        <a:p>
          <a:pPr>
            <a:lnSpc>
              <a:spcPct val="100000"/>
            </a:lnSpc>
          </a:pPr>
          <a:r>
            <a:rPr lang="en-US"/>
            <a:t>•Innovation in business model and focus on Trade-in model</a:t>
          </a:r>
        </a:p>
      </dgm:t>
    </dgm:pt>
    <dgm:pt modelId="{1C94B22B-9E25-46C6-9D2C-4217E771776F}" type="parTrans" cxnId="{8A5240E7-F71E-4389-8091-34245F962DEF}">
      <dgm:prSet/>
      <dgm:spPr/>
      <dgm:t>
        <a:bodyPr/>
        <a:lstStyle/>
        <a:p>
          <a:endParaRPr lang="en-US"/>
        </a:p>
      </dgm:t>
    </dgm:pt>
    <dgm:pt modelId="{796BCDAF-BAED-4807-B6C2-29E3D2A8C755}" type="sibTrans" cxnId="{8A5240E7-F71E-4389-8091-34245F962DEF}">
      <dgm:prSet/>
      <dgm:spPr/>
      <dgm:t>
        <a:bodyPr/>
        <a:lstStyle/>
        <a:p>
          <a:pPr>
            <a:lnSpc>
              <a:spcPct val="100000"/>
            </a:lnSpc>
          </a:pPr>
          <a:endParaRPr lang="en-US"/>
        </a:p>
      </dgm:t>
    </dgm:pt>
    <dgm:pt modelId="{3D5F2F76-995D-498E-A995-25D1D9671E58}">
      <dgm:prSet/>
      <dgm:spPr/>
      <dgm:t>
        <a:bodyPr/>
        <a:lstStyle/>
        <a:p>
          <a:pPr>
            <a:lnSpc>
              <a:spcPct val="100000"/>
            </a:lnSpc>
          </a:pPr>
          <a:r>
            <a:rPr lang="en-US"/>
            <a:t>•Transition to online approach and customer-focused technology company</a:t>
          </a:r>
        </a:p>
      </dgm:t>
    </dgm:pt>
    <dgm:pt modelId="{0FF25F70-869D-4376-8D46-F69009D33D5D}" type="parTrans" cxnId="{0FC94B4A-8999-4F90-B091-9432C33E8DE8}">
      <dgm:prSet/>
      <dgm:spPr/>
      <dgm:t>
        <a:bodyPr/>
        <a:lstStyle/>
        <a:p>
          <a:endParaRPr lang="en-US"/>
        </a:p>
      </dgm:t>
    </dgm:pt>
    <dgm:pt modelId="{E73B595E-69F3-4D9E-BB22-0630DEDA6AC3}" type="sibTrans" cxnId="{0FC94B4A-8999-4F90-B091-9432C33E8DE8}">
      <dgm:prSet/>
      <dgm:spPr/>
      <dgm:t>
        <a:bodyPr/>
        <a:lstStyle/>
        <a:p>
          <a:endParaRPr lang="en-US"/>
        </a:p>
      </dgm:t>
    </dgm:pt>
    <dgm:pt modelId="{87AC265D-28E1-46D2-AE3F-FB25244B1EF6}" type="pres">
      <dgm:prSet presAssocID="{7DCF12F4-339C-4DCD-A6E2-3DB6B5A649ED}" presName="root" presStyleCnt="0">
        <dgm:presLayoutVars>
          <dgm:dir/>
          <dgm:resizeHandles val="exact"/>
        </dgm:presLayoutVars>
      </dgm:prSet>
      <dgm:spPr/>
    </dgm:pt>
    <dgm:pt modelId="{CD86773D-12A3-4C0D-AEBC-34E0AD5B235D}" type="pres">
      <dgm:prSet presAssocID="{7DCF12F4-339C-4DCD-A6E2-3DB6B5A649ED}" presName="container" presStyleCnt="0">
        <dgm:presLayoutVars>
          <dgm:dir/>
          <dgm:resizeHandles val="exact"/>
        </dgm:presLayoutVars>
      </dgm:prSet>
      <dgm:spPr/>
    </dgm:pt>
    <dgm:pt modelId="{40F21581-3734-4845-8167-DBDBBFF9DBEF}" type="pres">
      <dgm:prSet presAssocID="{1186808A-86CD-465E-BF6C-7B49F2624FFC}" presName="compNode" presStyleCnt="0"/>
      <dgm:spPr/>
    </dgm:pt>
    <dgm:pt modelId="{9F98A8DD-F165-461C-AC3E-9B16260AC655}" type="pres">
      <dgm:prSet presAssocID="{1186808A-86CD-465E-BF6C-7B49F2624FFC}" presName="iconBgRect" presStyleLbl="bgShp" presStyleIdx="0" presStyleCnt="4"/>
      <dgm:spPr/>
    </dgm:pt>
    <dgm:pt modelId="{51DE46E2-491E-47DE-AA13-C9DA84F8F8B9}" type="pres">
      <dgm:prSet presAssocID="{1186808A-86CD-465E-BF6C-7B49F2624F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ame controller"/>
        </a:ext>
      </dgm:extLst>
    </dgm:pt>
    <dgm:pt modelId="{BF741218-1DB9-451A-A790-9C30F71C5687}" type="pres">
      <dgm:prSet presAssocID="{1186808A-86CD-465E-BF6C-7B49F2624FFC}" presName="spaceRect" presStyleCnt="0"/>
      <dgm:spPr/>
    </dgm:pt>
    <dgm:pt modelId="{F6EAD27A-99C8-419E-BA5F-434DCB022EA1}" type="pres">
      <dgm:prSet presAssocID="{1186808A-86CD-465E-BF6C-7B49F2624FFC}" presName="textRect" presStyleLbl="revTx" presStyleIdx="0" presStyleCnt="4">
        <dgm:presLayoutVars>
          <dgm:chMax val="1"/>
          <dgm:chPref val="1"/>
        </dgm:presLayoutVars>
      </dgm:prSet>
      <dgm:spPr/>
    </dgm:pt>
    <dgm:pt modelId="{71D82805-50C5-4D63-B2CA-05267F1E2CD2}" type="pres">
      <dgm:prSet presAssocID="{B678114C-F519-49E3-A581-8D6F2DBB7642}" presName="sibTrans" presStyleLbl="sibTrans2D1" presStyleIdx="0" presStyleCnt="0"/>
      <dgm:spPr/>
    </dgm:pt>
    <dgm:pt modelId="{5C470404-CAAC-403D-A5F8-F0B226E7C51A}" type="pres">
      <dgm:prSet presAssocID="{FE2ACB32-9D13-4FE4-8E71-F2259A9F9EA3}" presName="compNode" presStyleCnt="0"/>
      <dgm:spPr/>
    </dgm:pt>
    <dgm:pt modelId="{0DEC1331-DCCB-4BF7-BD91-F591251E0711}" type="pres">
      <dgm:prSet presAssocID="{FE2ACB32-9D13-4FE4-8E71-F2259A9F9EA3}" presName="iconBgRect" presStyleLbl="bgShp" presStyleIdx="1" presStyleCnt="4"/>
      <dgm:spPr/>
    </dgm:pt>
    <dgm:pt modelId="{DF61F2A1-A625-4C06-B767-AFAF8FFCC2DD}" type="pres">
      <dgm:prSet presAssocID="{FE2ACB32-9D13-4FE4-8E71-F2259A9F9EA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er"/>
        </a:ext>
      </dgm:extLst>
    </dgm:pt>
    <dgm:pt modelId="{01B3B446-CA7E-4905-8291-E64BC0668A4A}" type="pres">
      <dgm:prSet presAssocID="{FE2ACB32-9D13-4FE4-8E71-F2259A9F9EA3}" presName="spaceRect" presStyleCnt="0"/>
      <dgm:spPr/>
    </dgm:pt>
    <dgm:pt modelId="{C806BE47-595D-433E-A3AC-09B2EA030847}" type="pres">
      <dgm:prSet presAssocID="{FE2ACB32-9D13-4FE4-8E71-F2259A9F9EA3}" presName="textRect" presStyleLbl="revTx" presStyleIdx="1" presStyleCnt="4">
        <dgm:presLayoutVars>
          <dgm:chMax val="1"/>
          <dgm:chPref val="1"/>
        </dgm:presLayoutVars>
      </dgm:prSet>
      <dgm:spPr/>
    </dgm:pt>
    <dgm:pt modelId="{B58D86E3-135F-480E-9E99-5C74C465C4F5}" type="pres">
      <dgm:prSet presAssocID="{836CC1DE-6B06-4D30-BB9A-7DF7D3FA5008}" presName="sibTrans" presStyleLbl="sibTrans2D1" presStyleIdx="0" presStyleCnt="0"/>
      <dgm:spPr/>
    </dgm:pt>
    <dgm:pt modelId="{A093D12D-F9C9-487B-B002-EDF8A50C3C8A}" type="pres">
      <dgm:prSet presAssocID="{D0F0A8A7-96FE-494C-B1A9-6126D43A7685}" presName="compNode" presStyleCnt="0"/>
      <dgm:spPr/>
    </dgm:pt>
    <dgm:pt modelId="{198F5B5E-B592-4F4E-ADCE-0C3F0089A95F}" type="pres">
      <dgm:prSet presAssocID="{D0F0A8A7-96FE-494C-B1A9-6126D43A7685}" presName="iconBgRect" presStyleLbl="bgShp" presStyleIdx="2" presStyleCnt="4"/>
      <dgm:spPr/>
    </dgm:pt>
    <dgm:pt modelId="{F0797984-53EE-4980-A440-B03667F28734}" type="pres">
      <dgm:prSet presAssocID="{D0F0A8A7-96FE-494C-B1A9-6126D43A7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3440FBE9-1F9F-4DD6-8BF9-AB38DC9CA168}" type="pres">
      <dgm:prSet presAssocID="{D0F0A8A7-96FE-494C-B1A9-6126D43A7685}" presName="spaceRect" presStyleCnt="0"/>
      <dgm:spPr/>
    </dgm:pt>
    <dgm:pt modelId="{E923FF95-FC72-4D6D-A2E5-92B39D03A94B}" type="pres">
      <dgm:prSet presAssocID="{D0F0A8A7-96FE-494C-B1A9-6126D43A7685}" presName="textRect" presStyleLbl="revTx" presStyleIdx="2" presStyleCnt="4">
        <dgm:presLayoutVars>
          <dgm:chMax val="1"/>
          <dgm:chPref val="1"/>
        </dgm:presLayoutVars>
      </dgm:prSet>
      <dgm:spPr/>
    </dgm:pt>
    <dgm:pt modelId="{90329EC3-8CFC-4431-8295-B4688FE3A14F}" type="pres">
      <dgm:prSet presAssocID="{796BCDAF-BAED-4807-B6C2-29E3D2A8C755}" presName="sibTrans" presStyleLbl="sibTrans2D1" presStyleIdx="0" presStyleCnt="0"/>
      <dgm:spPr/>
    </dgm:pt>
    <dgm:pt modelId="{3A392FC7-161D-4699-B962-6EC7A02042AB}" type="pres">
      <dgm:prSet presAssocID="{3D5F2F76-995D-498E-A995-25D1D9671E58}" presName="compNode" presStyleCnt="0"/>
      <dgm:spPr/>
    </dgm:pt>
    <dgm:pt modelId="{33061DFB-7D20-496F-9FFF-A3B8975BB571}" type="pres">
      <dgm:prSet presAssocID="{3D5F2F76-995D-498E-A995-25D1D9671E58}" presName="iconBgRect" presStyleLbl="bgShp" presStyleIdx="3" presStyleCnt="4"/>
      <dgm:spPr/>
    </dgm:pt>
    <dgm:pt modelId="{89684F40-AA86-4B21-8BEF-C064E2737D9E}" type="pres">
      <dgm:prSet presAssocID="{3D5F2F76-995D-498E-A995-25D1D9671E5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s"/>
        </a:ext>
      </dgm:extLst>
    </dgm:pt>
    <dgm:pt modelId="{01494D53-6C6D-4572-A050-565C0C94BFC6}" type="pres">
      <dgm:prSet presAssocID="{3D5F2F76-995D-498E-A995-25D1D9671E58}" presName="spaceRect" presStyleCnt="0"/>
      <dgm:spPr/>
    </dgm:pt>
    <dgm:pt modelId="{B587B90B-73F4-4EB8-8866-8CD7E33CF011}" type="pres">
      <dgm:prSet presAssocID="{3D5F2F76-995D-498E-A995-25D1D9671E58}" presName="textRect" presStyleLbl="revTx" presStyleIdx="3" presStyleCnt="4">
        <dgm:presLayoutVars>
          <dgm:chMax val="1"/>
          <dgm:chPref val="1"/>
        </dgm:presLayoutVars>
      </dgm:prSet>
      <dgm:spPr/>
    </dgm:pt>
  </dgm:ptLst>
  <dgm:cxnLst>
    <dgm:cxn modelId="{E4BA5B12-ABDD-4905-8E07-2B3CE75B9364}" type="presOf" srcId="{7DCF12F4-339C-4DCD-A6E2-3DB6B5A649ED}" destId="{87AC265D-28E1-46D2-AE3F-FB25244B1EF6}" srcOrd="0" destOrd="0" presId="urn:microsoft.com/office/officeart/2018/2/layout/IconCircleList"/>
    <dgm:cxn modelId="{DAACE125-9ACE-46A0-B318-0B5B91321C75}" type="presOf" srcId="{796BCDAF-BAED-4807-B6C2-29E3D2A8C755}" destId="{90329EC3-8CFC-4431-8295-B4688FE3A14F}" srcOrd="0" destOrd="0" presId="urn:microsoft.com/office/officeart/2018/2/layout/IconCircleList"/>
    <dgm:cxn modelId="{11F9CE37-852F-471D-8CD5-828D2AB539FC}" srcId="{7DCF12F4-339C-4DCD-A6E2-3DB6B5A649ED}" destId="{1186808A-86CD-465E-BF6C-7B49F2624FFC}" srcOrd="0" destOrd="0" parTransId="{78E954D6-B7B7-4B10-8F6C-D85D23C311D3}" sibTransId="{B678114C-F519-49E3-A581-8D6F2DBB7642}"/>
    <dgm:cxn modelId="{E5B00060-F214-4688-AB79-2C0D6AB2D69F}" type="presOf" srcId="{D0F0A8A7-96FE-494C-B1A9-6126D43A7685}" destId="{E923FF95-FC72-4D6D-A2E5-92B39D03A94B}" srcOrd="0" destOrd="0" presId="urn:microsoft.com/office/officeart/2018/2/layout/IconCircleList"/>
    <dgm:cxn modelId="{0FC94B4A-8999-4F90-B091-9432C33E8DE8}" srcId="{7DCF12F4-339C-4DCD-A6E2-3DB6B5A649ED}" destId="{3D5F2F76-995D-498E-A995-25D1D9671E58}" srcOrd="3" destOrd="0" parTransId="{0FF25F70-869D-4376-8D46-F69009D33D5D}" sibTransId="{E73B595E-69F3-4D9E-BB22-0630DEDA6AC3}"/>
    <dgm:cxn modelId="{F1FCD45A-CD9A-46BC-AA62-01118F812387}" type="presOf" srcId="{B678114C-F519-49E3-A581-8D6F2DBB7642}" destId="{71D82805-50C5-4D63-B2CA-05267F1E2CD2}" srcOrd="0" destOrd="0" presId="urn:microsoft.com/office/officeart/2018/2/layout/IconCircleList"/>
    <dgm:cxn modelId="{FE46FB85-794F-4C33-8280-AF93B90D256E}" type="presOf" srcId="{3D5F2F76-995D-498E-A995-25D1D9671E58}" destId="{B587B90B-73F4-4EB8-8866-8CD7E33CF011}" srcOrd="0" destOrd="0" presId="urn:microsoft.com/office/officeart/2018/2/layout/IconCircleList"/>
    <dgm:cxn modelId="{00A54586-A284-4FB1-B312-ECD898CD70F5}" type="presOf" srcId="{836CC1DE-6B06-4D30-BB9A-7DF7D3FA5008}" destId="{B58D86E3-135F-480E-9E99-5C74C465C4F5}" srcOrd="0" destOrd="0" presId="urn:microsoft.com/office/officeart/2018/2/layout/IconCircleList"/>
    <dgm:cxn modelId="{F0DD2C91-087B-443B-B0BA-4E8728A4326F}" type="presOf" srcId="{1186808A-86CD-465E-BF6C-7B49F2624FFC}" destId="{F6EAD27A-99C8-419E-BA5F-434DCB022EA1}" srcOrd="0" destOrd="0" presId="urn:microsoft.com/office/officeart/2018/2/layout/IconCircleList"/>
    <dgm:cxn modelId="{7D321297-6089-4DCE-9291-AE31551B070E}" srcId="{7DCF12F4-339C-4DCD-A6E2-3DB6B5A649ED}" destId="{FE2ACB32-9D13-4FE4-8E71-F2259A9F9EA3}" srcOrd="1" destOrd="0" parTransId="{5FE2E830-82C1-4705-85D6-F7CFEF1C8A95}" sibTransId="{836CC1DE-6B06-4D30-BB9A-7DF7D3FA5008}"/>
    <dgm:cxn modelId="{8A5240E7-F71E-4389-8091-34245F962DEF}" srcId="{7DCF12F4-339C-4DCD-A6E2-3DB6B5A649ED}" destId="{D0F0A8A7-96FE-494C-B1A9-6126D43A7685}" srcOrd="2" destOrd="0" parTransId="{1C94B22B-9E25-46C6-9D2C-4217E771776F}" sibTransId="{796BCDAF-BAED-4807-B6C2-29E3D2A8C755}"/>
    <dgm:cxn modelId="{24A53FEA-77F4-49F4-8ABB-99267D5E5AE3}" type="presOf" srcId="{FE2ACB32-9D13-4FE4-8E71-F2259A9F9EA3}" destId="{C806BE47-595D-433E-A3AC-09B2EA030847}" srcOrd="0" destOrd="0" presId="urn:microsoft.com/office/officeart/2018/2/layout/IconCircleList"/>
    <dgm:cxn modelId="{00F0E1F9-D5BA-460B-BC35-F532BA6797A3}" type="presParOf" srcId="{87AC265D-28E1-46D2-AE3F-FB25244B1EF6}" destId="{CD86773D-12A3-4C0D-AEBC-34E0AD5B235D}" srcOrd="0" destOrd="0" presId="urn:microsoft.com/office/officeart/2018/2/layout/IconCircleList"/>
    <dgm:cxn modelId="{6E4626A1-640D-4C79-9E1E-AE4216B3401D}" type="presParOf" srcId="{CD86773D-12A3-4C0D-AEBC-34E0AD5B235D}" destId="{40F21581-3734-4845-8167-DBDBBFF9DBEF}" srcOrd="0" destOrd="0" presId="urn:microsoft.com/office/officeart/2018/2/layout/IconCircleList"/>
    <dgm:cxn modelId="{BA48F646-EE0E-4501-9DF6-D0719B49C223}" type="presParOf" srcId="{40F21581-3734-4845-8167-DBDBBFF9DBEF}" destId="{9F98A8DD-F165-461C-AC3E-9B16260AC655}" srcOrd="0" destOrd="0" presId="urn:microsoft.com/office/officeart/2018/2/layout/IconCircleList"/>
    <dgm:cxn modelId="{E2DA429E-8FA2-468A-BE3A-0243435EF801}" type="presParOf" srcId="{40F21581-3734-4845-8167-DBDBBFF9DBEF}" destId="{51DE46E2-491E-47DE-AA13-C9DA84F8F8B9}" srcOrd="1" destOrd="0" presId="urn:microsoft.com/office/officeart/2018/2/layout/IconCircleList"/>
    <dgm:cxn modelId="{5C852D83-06F9-4E10-9153-227C00E3A756}" type="presParOf" srcId="{40F21581-3734-4845-8167-DBDBBFF9DBEF}" destId="{BF741218-1DB9-451A-A790-9C30F71C5687}" srcOrd="2" destOrd="0" presId="urn:microsoft.com/office/officeart/2018/2/layout/IconCircleList"/>
    <dgm:cxn modelId="{945764B1-2B6A-4C3B-B1F7-337306FF5FD8}" type="presParOf" srcId="{40F21581-3734-4845-8167-DBDBBFF9DBEF}" destId="{F6EAD27A-99C8-419E-BA5F-434DCB022EA1}" srcOrd="3" destOrd="0" presId="urn:microsoft.com/office/officeart/2018/2/layout/IconCircleList"/>
    <dgm:cxn modelId="{1DDA2F73-46D0-45B6-9AE0-ED5316B291AE}" type="presParOf" srcId="{CD86773D-12A3-4C0D-AEBC-34E0AD5B235D}" destId="{71D82805-50C5-4D63-B2CA-05267F1E2CD2}" srcOrd="1" destOrd="0" presId="urn:microsoft.com/office/officeart/2018/2/layout/IconCircleList"/>
    <dgm:cxn modelId="{4861527A-B09E-45DB-955A-C38382EB56F7}" type="presParOf" srcId="{CD86773D-12A3-4C0D-AEBC-34E0AD5B235D}" destId="{5C470404-CAAC-403D-A5F8-F0B226E7C51A}" srcOrd="2" destOrd="0" presId="urn:microsoft.com/office/officeart/2018/2/layout/IconCircleList"/>
    <dgm:cxn modelId="{A27BD288-62AA-4D23-B467-67257186F684}" type="presParOf" srcId="{5C470404-CAAC-403D-A5F8-F0B226E7C51A}" destId="{0DEC1331-DCCB-4BF7-BD91-F591251E0711}" srcOrd="0" destOrd="0" presId="urn:microsoft.com/office/officeart/2018/2/layout/IconCircleList"/>
    <dgm:cxn modelId="{8EC0A98E-4249-480A-A05B-5623B61EEC7A}" type="presParOf" srcId="{5C470404-CAAC-403D-A5F8-F0B226E7C51A}" destId="{DF61F2A1-A625-4C06-B767-AFAF8FFCC2DD}" srcOrd="1" destOrd="0" presId="urn:microsoft.com/office/officeart/2018/2/layout/IconCircleList"/>
    <dgm:cxn modelId="{E821CE3A-A1DB-4ECA-96DC-E55DBC9A06BC}" type="presParOf" srcId="{5C470404-CAAC-403D-A5F8-F0B226E7C51A}" destId="{01B3B446-CA7E-4905-8291-E64BC0668A4A}" srcOrd="2" destOrd="0" presId="urn:microsoft.com/office/officeart/2018/2/layout/IconCircleList"/>
    <dgm:cxn modelId="{F212FE13-9135-4671-99A3-14202BF865C9}" type="presParOf" srcId="{5C470404-CAAC-403D-A5F8-F0B226E7C51A}" destId="{C806BE47-595D-433E-A3AC-09B2EA030847}" srcOrd="3" destOrd="0" presId="urn:microsoft.com/office/officeart/2018/2/layout/IconCircleList"/>
    <dgm:cxn modelId="{9904FD75-17A6-417B-9FC0-AB48FAA70958}" type="presParOf" srcId="{CD86773D-12A3-4C0D-AEBC-34E0AD5B235D}" destId="{B58D86E3-135F-480E-9E99-5C74C465C4F5}" srcOrd="3" destOrd="0" presId="urn:microsoft.com/office/officeart/2018/2/layout/IconCircleList"/>
    <dgm:cxn modelId="{7C7E1DA4-AAEA-4DFF-B8E6-C5C244046B52}" type="presParOf" srcId="{CD86773D-12A3-4C0D-AEBC-34E0AD5B235D}" destId="{A093D12D-F9C9-487B-B002-EDF8A50C3C8A}" srcOrd="4" destOrd="0" presId="urn:microsoft.com/office/officeart/2018/2/layout/IconCircleList"/>
    <dgm:cxn modelId="{59186A41-29E2-485A-8BD7-E0464DA99236}" type="presParOf" srcId="{A093D12D-F9C9-487B-B002-EDF8A50C3C8A}" destId="{198F5B5E-B592-4F4E-ADCE-0C3F0089A95F}" srcOrd="0" destOrd="0" presId="urn:microsoft.com/office/officeart/2018/2/layout/IconCircleList"/>
    <dgm:cxn modelId="{AAC3D2BC-2AC8-45E6-9842-34060CDA1204}" type="presParOf" srcId="{A093D12D-F9C9-487B-B002-EDF8A50C3C8A}" destId="{F0797984-53EE-4980-A440-B03667F28734}" srcOrd="1" destOrd="0" presId="urn:microsoft.com/office/officeart/2018/2/layout/IconCircleList"/>
    <dgm:cxn modelId="{C8D277D5-C4DC-4B09-97AE-724F9F16B3B5}" type="presParOf" srcId="{A093D12D-F9C9-487B-B002-EDF8A50C3C8A}" destId="{3440FBE9-1F9F-4DD6-8BF9-AB38DC9CA168}" srcOrd="2" destOrd="0" presId="urn:microsoft.com/office/officeart/2018/2/layout/IconCircleList"/>
    <dgm:cxn modelId="{EE040DB2-32DA-4629-B292-AE7F16B5AE68}" type="presParOf" srcId="{A093D12D-F9C9-487B-B002-EDF8A50C3C8A}" destId="{E923FF95-FC72-4D6D-A2E5-92B39D03A94B}" srcOrd="3" destOrd="0" presId="urn:microsoft.com/office/officeart/2018/2/layout/IconCircleList"/>
    <dgm:cxn modelId="{F492C6F7-7AFE-4E3A-AF5D-B0651339D31B}" type="presParOf" srcId="{CD86773D-12A3-4C0D-AEBC-34E0AD5B235D}" destId="{90329EC3-8CFC-4431-8295-B4688FE3A14F}" srcOrd="5" destOrd="0" presId="urn:microsoft.com/office/officeart/2018/2/layout/IconCircleList"/>
    <dgm:cxn modelId="{6C64414A-C7AD-4BF0-B765-7080E3ABB6B4}" type="presParOf" srcId="{CD86773D-12A3-4C0D-AEBC-34E0AD5B235D}" destId="{3A392FC7-161D-4699-B962-6EC7A02042AB}" srcOrd="6" destOrd="0" presId="urn:microsoft.com/office/officeart/2018/2/layout/IconCircleList"/>
    <dgm:cxn modelId="{3B31CF37-D91B-4DF4-B6F9-15F2EF7E5F9B}" type="presParOf" srcId="{3A392FC7-161D-4699-B962-6EC7A02042AB}" destId="{33061DFB-7D20-496F-9FFF-A3B8975BB571}" srcOrd="0" destOrd="0" presId="urn:microsoft.com/office/officeart/2018/2/layout/IconCircleList"/>
    <dgm:cxn modelId="{F98AFF8C-41D4-45B0-A5C1-1116D66EAE5A}" type="presParOf" srcId="{3A392FC7-161D-4699-B962-6EC7A02042AB}" destId="{89684F40-AA86-4B21-8BEF-C064E2737D9E}" srcOrd="1" destOrd="0" presId="urn:microsoft.com/office/officeart/2018/2/layout/IconCircleList"/>
    <dgm:cxn modelId="{EA9C2625-73F1-4B26-A715-CF1F99195169}" type="presParOf" srcId="{3A392FC7-161D-4699-B962-6EC7A02042AB}" destId="{01494D53-6C6D-4572-A050-565C0C94BFC6}" srcOrd="2" destOrd="0" presId="urn:microsoft.com/office/officeart/2018/2/layout/IconCircleList"/>
    <dgm:cxn modelId="{7F99AAB0-2CA2-47AE-8BDF-379ED2D4F0D9}" type="presParOf" srcId="{3A392FC7-161D-4699-B962-6EC7A02042AB}" destId="{B587B90B-73F4-4EB8-8866-8CD7E33CF01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EE1D6F-3B0F-47B7-96B0-5CE9DC2CAED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66F3B43-DBC7-41F2-8EBD-287928D5463E}">
      <dgm:prSet/>
      <dgm:spPr/>
      <dgm:t>
        <a:bodyPr/>
        <a:lstStyle/>
        <a:p>
          <a:r>
            <a:rPr lang="en-US"/>
            <a:t>Comparing insights from the "during" phase with "before" and "after," we might notice a shift in sentiment; prior to the incident, the discussion could have been more neutral or positive, focusing on trading opportunities. </a:t>
          </a:r>
        </a:p>
      </dgm:t>
    </dgm:pt>
    <dgm:pt modelId="{D638DFE9-6CF4-4D5A-BB22-1DC5D73DB755}" type="parTrans" cxnId="{CAA9FE0C-3D24-4210-BFD3-A715F16AC612}">
      <dgm:prSet/>
      <dgm:spPr/>
      <dgm:t>
        <a:bodyPr/>
        <a:lstStyle/>
        <a:p>
          <a:endParaRPr lang="en-US"/>
        </a:p>
      </dgm:t>
    </dgm:pt>
    <dgm:pt modelId="{E82E8F0D-E384-48DA-8BEE-D49D960604E3}" type="sibTrans" cxnId="{CAA9FE0C-3D24-4210-BFD3-A715F16AC612}">
      <dgm:prSet/>
      <dgm:spPr/>
      <dgm:t>
        <a:bodyPr/>
        <a:lstStyle/>
        <a:p>
          <a:endParaRPr lang="en-US"/>
        </a:p>
      </dgm:t>
    </dgm:pt>
    <dgm:pt modelId="{2BFAD67B-BD78-4C00-99DA-F221897AA333}">
      <dgm:prSet/>
      <dgm:spPr/>
      <dgm:t>
        <a:bodyPr/>
        <a:lstStyle/>
        <a:p>
          <a:r>
            <a:rPr lang="en-US"/>
            <a:t>Afterward, sentiment might shift towards a more critical tone regarding trust and the financial system. </a:t>
          </a:r>
        </a:p>
      </dgm:t>
    </dgm:pt>
    <dgm:pt modelId="{E2822067-A4B6-4418-92DA-AD0ED5302E3E}" type="parTrans" cxnId="{D719484C-0F01-47FC-9FFE-E0A07DBC6593}">
      <dgm:prSet/>
      <dgm:spPr/>
      <dgm:t>
        <a:bodyPr/>
        <a:lstStyle/>
        <a:p>
          <a:endParaRPr lang="en-US"/>
        </a:p>
      </dgm:t>
    </dgm:pt>
    <dgm:pt modelId="{DFCBC5F5-DD9D-4CB6-AA53-5EE950A88623}" type="sibTrans" cxnId="{D719484C-0F01-47FC-9FFE-E0A07DBC6593}">
      <dgm:prSet/>
      <dgm:spPr/>
      <dgm:t>
        <a:bodyPr/>
        <a:lstStyle/>
        <a:p>
          <a:endParaRPr lang="en-US"/>
        </a:p>
      </dgm:t>
    </dgm:pt>
    <dgm:pt modelId="{961483A8-391B-4679-A7FB-D5ED5B0C007E}">
      <dgm:prSet/>
      <dgm:spPr/>
      <dgm:t>
        <a:bodyPr/>
        <a:lstStyle/>
        <a:p>
          <a:r>
            <a:rPr lang="en-US"/>
            <a:t>The parts-of-speech could shift from action-oriented verbs to more emotive and reflective language as discussions move from trading strategies to reactions and reflections on the incident's impact.</a:t>
          </a:r>
        </a:p>
      </dgm:t>
    </dgm:pt>
    <dgm:pt modelId="{1D70109D-B0F6-4B8E-947C-B140538150CB}" type="parTrans" cxnId="{033B8E45-50D9-430B-B0E5-ABCCAA504AB8}">
      <dgm:prSet/>
      <dgm:spPr/>
      <dgm:t>
        <a:bodyPr/>
        <a:lstStyle/>
        <a:p>
          <a:endParaRPr lang="en-US"/>
        </a:p>
      </dgm:t>
    </dgm:pt>
    <dgm:pt modelId="{A3E12AC7-21B0-4CAA-81F8-3A77607781FB}" type="sibTrans" cxnId="{033B8E45-50D9-430B-B0E5-ABCCAA504AB8}">
      <dgm:prSet/>
      <dgm:spPr/>
      <dgm:t>
        <a:bodyPr/>
        <a:lstStyle/>
        <a:p>
          <a:endParaRPr lang="en-US"/>
        </a:p>
      </dgm:t>
    </dgm:pt>
    <dgm:pt modelId="{3A6D07A5-E8EB-4A3A-8EA8-B7DF0AC68575}" type="pres">
      <dgm:prSet presAssocID="{40EE1D6F-3B0F-47B7-96B0-5CE9DC2CAED1}" presName="root" presStyleCnt="0">
        <dgm:presLayoutVars>
          <dgm:dir/>
          <dgm:resizeHandles val="exact"/>
        </dgm:presLayoutVars>
      </dgm:prSet>
      <dgm:spPr/>
    </dgm:pt>
    <dgm:pt modelId="{CA633DC0-AAB9-4666-9CBA-59D5558CE2C3}" type="pres">
      <dgm:prSet presAssocID="{566F3B43-DBC7-41F2-8EBD-287928D5463E}" presName="compNode" presStyleCnt="0"/>
      <dgm:spPr/>
    </dgm:pt>
    <dgm:pt modelId="{E44DC76A-8436-4B46-8A10-90A1E1BE8B5A}" type="pres">
      <dgm:prSet presAssocID="{566F3B43-DBC7-41F2-8EBD-287928D5463E}" presName="bgRect" presStyleLbl="bgShp" presStyleIdx="0" presStyleCnt="3"/>
      <dgm:spPr/>
    </dgm:pt>
    <dgm:pt modelId="{D06C6CB5-CC9E-4523-B06A-2030A5C25C5F}" type="pres">
      <dgm:prSet presAssocID="{566F3B43-DBC7-41F2-8EBD-287928D5463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83C8E6F2-AAD6-4D16-AF44-E2E52B88D8F8}" type="pres">
      <dgm:prSet presAssocID="{566F3B43-DBC7-41F2-8EBD-287928D5463E}" presName="spaceRect" presStyleCnt="0"/>
      <dgm:spPr/>
    </dgm:pt>
    <dgm:pt modelId="{151C9772-631A-4805-954E-17B435F00D7D}" type="pres">
      <dgm:prSet presAssocID="{566F3B43-DBC7-41F2-8EBD-287928D5463E}" presName="parTx" presStyleLbl="revTx" presStyleIdx="0" presStyleCnt="3">
        <dgm:presLayoutVars>
          <dgm:chMax val="0"/>
          <dgm:chPref val="0"/>
        </dgm:presLayoutVars>
      </dgm:prSet>
      <dgm:spPr/>
    </dgm:pt>
    <dgm:pt modelId="{BF03BA1C-C8C2-4DDB-B8F2-969C4ABC23E0}" type="pres">
      <dgm:prSet presAssocID="{E82E8F0D-E384-48DA-8BEE-D49D960604E3}" presName="sibTrans" presStyleCnt="0"/>
      <dgm:spPr/>
    </dgm:pt>
    <dgm:pt modelId="{5A9ABFDB-3EDD-48E1-8737-55D69B37E19F}" type="pres">
      <dgm:prSet presAssocID="{2BFAD67B-BD78-4C00-99DA-F221897AA333}" presName="compNode" presStyleCnt="0"/>
      <dgm:spPr/>
    </dgm:pt>
    <dgm:pt modelId="{93E9BF2D-582B-4606-9429-DE3F3AD4F063}" type="pres">
      <dgm:prSet presAssocID="{2BFAD67B-BD78-4C00-99DA-F221897AA333}" presName="bgRect" presStyleLbl="bgShp" presStyleIdx="1" presStyleCnt="3"/>
      <dgm:spPr/>
    </dgm:pt>
    <dgm:pt modelId="{FB8F9D42-68C0-4FD5-9706-6A5E2BE83A79}" type="pres">
      <dgm:prSet presAssocID="{2BFAD67B-BD78-4C00-99DA-F221897AA33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FCBD351B-2653-4003-AE0C-0B57BD3A2DAA}" type="pres">
      <dgm:prSet presAssocID="{2BFAD67B-BD78-4C00-99DA-F221897AA333}" presName="spaceRect" presStyleCnt="0"/>
      <dgm:spPr/>
    </dgm:pt>
    <dgm:pt modelId="{376FAA40-70AD-46B0-87B6-AC7462AD0784}" type="pres">
      <dgm:prSet presAssocID="{2BFAD67B-BD78-4C00-99DA-F221897AA333}" presName="parTx" presStyleLbl="revTx" presStyleIdx="1" presStyleCnt="3">
        <dgm:presLayoutVars>
          <dgm:chMax val="0"/>
          <dgm:chPref val="0"/>
        </dgm:presLayoutVars>
      </dgm:prSet>
      <dgm:spPr/>
    </dgm:pt>
    <dgm:pt modelId="{A76BB2AF-2BBF-43F6-A511-EF71F3D56B12}" type="pres">
      <dgm:prSet presAssocID="{DFCBC5F5-DD9D-4CB6-AA53-5EE950A88623}" presName="sibTrans" presStyleCnt="0"/>
      <dgm:spPr/>
    </dgm:pt>
    <dgm:pt modelId="{A5E4B80C-16AC-47D2-A995-938E6794A958}" type="pres">
      <dgm:prSet presAssocID="{961483A8-391B-4679-A7FB-D5ED5B0C007E}" presName="compNode" presStyleCnt="0"/>
      <dgm:spPr/>
    </dgm:pt>
    <dgm:pt modelId="{2A168140-E80E-42B5-AE85-146DA398B81B}" type="pres">
      <dgm:prSet presAssocID="{961483A8-391B-4679-A7FB-D5ED5B0C007E}" presName="bgRect" presStyleLbl="bgShp" presStyleIdx="2" presStyleCnt="3"/>
      <dgm:spPr/>
    </dgm:pt>
    <dgm:pt modelId="{CBFAD07C-E63F-4FF2-86AF-0C64468A509A}" type="pres">
      <dgm:prSet presAssocID="{961483A8-391B-4679-A7FB-D5ED5B0C007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Bubble"/>
        </a:ext>
      </dgm:extLst>
    </dgm:pt>
    <dgm:pt modelId="{26A3E050-DD39-4B2A-9787-6AA615F4AD63}" type="pres">
      <dgm:prSet presAssocID="{961483A8-391B-4679-A7FB-D5ED5B0C007E}" presName="spaceRect" presStyleCnt="0"/>
      <dgm:spPr/>
    </dgm:pt>
    <dgm:pt modelId="{43CD05D6-2581-4082-9DC6-CDA65C72FDAB}" type="pres">
      <dgm:prSet presAssocID="{961483A8-391B-4679-A7FB-D5ED5B0C007E}" presName="parTx" presStyleLbl="revTx" presStyleIdx="2" presStyleCnt="3">
        <dgm:presLayoutVars>
          <dgm:chMax val="0"/>
          <dgm:chPref val="0"/>
        </dgm:presLayoutVars>
      </dgm:prSet>
      <dgm:spPr/>
    </dgm:pt>
  </dgm:ptLst>
  <dgm:cxnLst>
    <dgm:cxn modelId="{CAA9FE0C-3D24-4210-BFD3-A715F16AC612}" srcId="{40EE1D6F-3B0F-47B7-96B0-5CE9DC2CAED1}" destId="{566F3B43-DBC7-41F2-8EBD-287928D5463E}" srcOrd="0" destOrd="0" parTransId="{D638DFE9-6CF4-4D5A-BB22-1DC5D73DB755}" sibTransId="{E82E8F0D-E384-48DA-8BEE-D49D960604E3}"/>
    <dgm:cxn modelId="{92E1F642-AF33-4AB1-A2F3-DFAAF8CD7820}" type="presOf" srcId="{566F3B43-DBC7-41F2-8EBD-287928D5463E}" destId="{151C9772-631A-4805-954E-17B435F00D7D}" srcOrd="0" destOrd="0" presId="urn:microsoft.com/office/officeart/2018/2/layout/IconVerticalSolidList"/>
    <dgm:cxn modelId="{75D3BA44-2CD6-46AF-94D1-EB60FA896A84}" type="presOf" srcId="{40EE1D6F-3B0F-47B7-96B0-5CE9DC2CAED1}" destId="{3A6D07A5-E8EB-4A3A-8EA8-B7DF0AC68575}" srcOrd="0" destOrd="0" presId="urn:microsoft.com/office/officeart/2018/2/layout/IconVerticalSolidList"/>
    <dgm:cxn modelId="{033B8E45-50D9-430B-B0E5-ABCCAA504AB8}" srcId="{40EE1D6F-3B0F-47B7-96B0-5CE9DC2CAED1}" destId="{961483A8-391B-4679-A7FB-D5ED5B0C007E}" srcOrd="2" destOrd="0" parTransId="{1D70109D-B0F6-4B8E-947C-B140538150CB}" sibTransId="{A3E12AC7-21B0-4CAA-81F8-3A77607781FB}"/>
    <dgm:cxn modelId="{22EEB849-08FD-486D-8E95-19066CCCC269}" type="presOf" srcId="{2BFAD67B-BD78-4C00-99DA-F221897AA333}" destId="{376FAA40-70AD-46B0-87B6-AC7462AD0784}" srcOrd="0" destOrd="0" presId="urn:microsoft.com/office/officeart/2018/2/layout/IconVerticalSolidList"/>
    <dgm:cxn modelId="{D559006A-D53D-4F6F-88CB-90A63655F1A8}" type="presOf" srcId="{961483A8-391B-4679-A7FB-D5ED5B0C007E}" destId="{43CD05D6-2581-4082-9DC6-CDA65C72FDAB}" srcOrd="0" destOrd="0" presId="urn:microsoft.com/office/officeart/2018/2/layout/IconVerticalSolidList"/>
    <dgm:cxn modelId="{D719484C-0F01-47FC-9FFE-E0A07DBC6593}" srcId="{40EE1D6F-3B0F-47B7-96B0-5CE9DC2CAED1}" destId="{2BFAD67B-BD78-4C00-99DA-F221897AA333}" srcOrd="1" destOrd="0" parTransId="{E2822067-A4B6-4418-92DA-AD0ED5302E3E}" sibTransId="{DFCBC5F5-DD9D-4CB6-AA53-5EE950A88623}"/>
    <dgm:cxn modelId="{C602A743-FBC3-4CFA-A6EF-B5D8630EEE1C}" type="presParOf" srcId="{3A6D07A5-E8EB-4A3A-8EA8-B7DF0AC68575}" destId="{CA633DC0-AAB9-4666-9CBA-59D5558CE2C3}" srcOrd="0" destOrd="0" presId="urn:microsoft.com/office/officeart/2018/2/layout/IconVerticalSolidList"/>
    <dgm:cxn modelId="{2929ACDA-91B5-4477-BDFD-5AD5F3ACFC6A}" type="presParOf" srcId="{CA633DC0-AAB9-4666-9CBA-59D5558CE2C3}" destId="{E44DC76A-8436-4B46-8A10-90A1E1BE8B5A}" srcOrd="0" destOrd="0" presId="urn:microsoft.com/office/officeart/2018/2/layout/IconVerticalSolidList"/>
    <dgm:cxn modelId="{BC87984E-63FF-4768-803D-22178EE56ACD}" type="presParOf" srcId="{CA633DC0-AAB9-4666-9CBA-59D5558CE2C3}" destId="{D06C6CB5-CC9E-4523-B06A-2030A5C25C5F}" srcOrd="1" destOrd="0" presId="urn:microsoft.com/office/officeart/2018/2/layout/IconVerticalSolidList"/>
    <dgm:cxn modelId="{73EF0BB5-9D83-4602-9D6C-8FB6AA6D4B0F}" type="presParOf" srcId="{CA633DC0-AAB9-4666-9CBA-59D5558CE2C3}" destId="{83C8E6F2-AAD6-4D16-AF44-E2E52B88D8F8}" srcOrd="2" destOrd="0" presId="urn:microsoft.com/office/officeart/2018/2/layout/IconVerticalSolidList"/>
    <dgm:cxn modelId="{03DF25A2-B991-4FB3-BAD0-B2E6FE57731A}" type="presParOf" srcId="{CA633DC0-AAB9-4666-9CBA-59D5558CE2C3}" destId="{151C9772-631A-4805-954E-17B435F00D7D}" srcOrd="3" destOrd="0" presId="urn:microsoft.com/office/officeart/2018/2/layout/IconVerticalSolidList"/>
    <dgm:cxn modelId="{4740B64A-C559-4CD4-A71B-10472C02A00C}" type="presParOf" srcId="{3A6D07A5-E8EB-4A3A-8EA8-B7DF0AC68575}" destId="{BF03BA1C-C8C2-4DDB-B8F2-969C4ABC23E0}" srcOrd="1" destOrd="0" presId="urn:microsoft.com/office/officeart/2018/2/layout/IconVerticalSolidList"/>
    <dgm:cxn modelId="{29F4E31B-7385-485C-BB75-C15B15719AD9}" type="presParOf" srcId="{3A6D07A5-E8EB-4A3A-8EA8-B7DF0AC68575}" destId="{5A9ABFDB-3EDD-48E1-8737-55D69B37E19F}" srcOrd="2" destOrd="0" presId="urn:microsoft.com/office/officeart/2018/2/layout/IconVerticalSolidList"/>
    <dgm:cxn modelId="{C3841A8D-7B40-4AFC-BDE6-989E2FF37645}" type="presParOf" srcId="{5A9ABFDB-3EDD-48E1-8737-55D69B37E19F}" destId="{93E9BF2D-582B-4606-9429-DE3F3AD4F063}" srcOrd="0" destOrd="0" presId="urn:microsoft.com/office/officeart/2018/2/layout/IconVerticalSolidList"/>
    <dgm:cxn modelId="{857F7B8A-20A9-4BB1-BE08-D79F26E83CC9}" type="presParOf" srcId="{5A9ABFDB-3EDD-48E1-8737-55D69B37E19F}" destId="{FB8F9D42-68C0-4FD5-9706-6A5E2BE83A79}" srcOrd="1" destOrd="0" presId="urn:microsoft.com/office/officeart/2018/2/layout/IconVerticalSolidList"/>
    <dgm:cxn modelId="{137CCEA5-5BD6-4DD4-A6B0-4493AC3C0BD7}" type="presParOf" srcId="{5A9ABFDB-3EDD-48E1-8737-55D69B37E19F}" destId="{FCBD351B-2653-4003-AE0C-0B57BD3A2DAA}" srcOrd="2" destOrd="0" presId="urn:microsoft.com/office/officeart/2018/2/layout/IconVerticalSolidList"/>
    <dgm:cxn modelId="{68999D23-D609-476F-8ADC-CCF3F27BA324}" type="presParOf" srcId="{5A9ABFDB-3EDD-48E1-8737-55D69B37E19F}" destId="{376FAA40-70AD-46B0-87B6-AC7462AD0784}" srcOrd="3" destOrd="0" presId="urn:microsoft.com/office/officeart/2018/2/layout/IconVerticalSolidList"/>
    <dgm:cxn modelId="{F103D4E9-6C58-48C8-A45C-B104778815C0}" type="presParOf" srcId="{3A6D07A5-E8EB-4A3A-8EA8-B7DF0AC68575}" destId="{A76BB2AF-2BBF-43F6-A511-EF71F3D56B12}" srcOrd="3" destOrd="0" presId="urn:microsoft.com/office/officeart/2018/2/layout/IconVerticalSolidList"/>
    <dgm:cxn modelId="{4589F297-B409-4279-9060-93DF75E522D0}" type="presParOf" srcId="{3A6D07A5-E8EB-4A3A-8EA8-B7DF0AC68575}" destId="{A5E4B80C-16AC-47D2-A995-938E6794A958}" srcOrd="4" destOrd="0" presId="urn:microsoft.com/office/officeart/2018/2/layout/IconVerticalSolidList"/>
    <dgm:cxn modelId="{E7DA16C5-0FF9-4F61-ADAA-D49F1ACD8734}" type="presParOf" srcId="{A5E4B80C-16AC-47D2-A995-938E6794A958}" destId="{2A168140-E80E-42B5-AE85-146DA398B81B}" srcOrd="0" destOrd="0" presId="urn:microsoft.com/office/officeart/2018/2/layout/IconVerticalSolidList"/>
    <dgm:cxn modelId="{03B99EA1-D25F-4A32-9026-FD9A564623A3}" type="presParOf" srcId="{A5E4B80C-16AC-47D2-A995-938E6794A958}" destId="{CBFAD07C-E63F-4FF2-86AF-0C64468A509A}" srcOrd="1" destOrd="0" presId="urn:microsoft.com/office/officeart/2018/2/layout/IconVerticalSolidList"/>
    <dgm:cxn modelId="{E4977807-D90B-4604-BF43-182FFD97AD68}" type="presParOf" srcId="{A5E4B80C-16AC-47D2-A995-938E6794A958}" destId="{26A3E050-DD39-4B2A-9787-6AA615F4AD63}" srcOrd="2" destOrd="0" presId="urn:microsoft.com/office/officeart/2018/2/layout/IconVerticalSolidList"/>
    <dgm:cxn modelId="{73D38624-AFE7-46F4-926E-093E1E09DB52}" type="presParOf" srcId="{A5E4B80C-16AC-47D2-A995-938E6794A958}" destId="{43CD05D6-2581-4082-9DC6-CDA65C72FDA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3CE5C7-261E-45B3-A545-96F339E489AB}"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892F4A3-8509-4891-8EA9-CBFEBE69C89B}">
      <dgm:prSet/>
      <dgm:spPr/>
      <dgm:t>
        <a:bodyPr/>
        <a:lstStyle/>
        <a:p>
          <a:r>
            <a:rPr lang="en-US"/>
            <a:t>Transparent communication about trade restrictions to restore trust.</a:t>
          </a:r>
        </a:p>
      </dgm:t>
    </dgm:pt>
    <dgm:pt modelId="{9D5B6ECD-587F-4E45-854F-31ABC1A46F29}" type="parTrans" cxnId="{1E4465F6-E976-4BA7-A9DA-D68520B0103C}">
      <dgm:prSet/>
      <dgm:spPr/>
      <dgm:t>
        <a:bodyPr/>
        <a:lstStyle/>
        <a:p>
          <a:endParaRPr lang="en-US"/>
        </a:p>
      </dgm:t>
    </dgm:pt>
    <dgm:pt modelId="{A9B16C67-BD32-4F86-B971-057F5A995D32}" type="sibTrans" cxnId="{1E4465F6-E976-4BA7-A9DA-D68520B0103C}">
      <dgm:prSet/>
      <dgm:spPr/>
      <dgm:t>
        <a:bodyPr/>
        <a:lstStyle/>
        <a:p>
          <a:endParaRPr lang="en-US"/>
        </a:p>
      </dgm:t>
    </dgm:pt>
    <dgm:pt modelId="{F108B434-3319-461C-87BD-9C5F78244B39}">
      <dgm:prSet/>
      <dgm:spPr/>
      <dgm:t>
        <a:bodyPr/>
        <a:lstStyle/>
        <a:p>
          <a:r>
            <a:rPr lang="en-US"/>
            <a:t>Educational initiatives explaining market mechanics and risks, particularly addressing misinformation and panic induced by high volatility.</a:t>
          </a:r>
        </a:p>
      </dgm:t>
    </dgm:pt>
    <dgm:pt modelId="{4028EB65-1E4B-4A68-A28D-65C3F56A2003}" type="parTrans" cxnId="{01D831A4-E109-492A-8D59-3F5395588E6D}">
      <dgm:prSet/>
      <dgm:spPr/>
      <dgm:t>
        <a:bodyPr/>
        <a:lstStyle/>
        <a:p>
          <a:endParaRPr lang="en-US"/>
        </a:p>
      </dgm:t>
    </dgm:pt>
    <dgm:pt modelId="{DD74BB7D-5E22-4916-95F7-4C78C5039D77}" type="sibTrans" cxnId="{01D831A4-E109-492A-8D59-3F5395588E6D}">
      <dgm:prSet/>
      <dgm:spPr/>
      <dgm:t>
        <a:bodyPr/>
        <a:lstStyle/>
        <a:p>
          <a:endParaRPr lang="en-US"/>
        </a:p>
      </dgm:t>
    </dgm:pt>
    <dgm:pt modelId="{59D2668D-4400-41B1-B7EE-916972A0BC8B}">
      <dgm:prSet/>
      <dgm:spPr/>
      <dgm:t>
        <a:bodyPr/>
        <a:lstStyle/>
        <a:p>
          <a:r>
            <a:rPr lang="en-US"/>
            <a:t>Product feature adjustments to better inform users about potential risks and the status of their trades, aiming to empower users with knowledge and control.</a:t>
          </a:r>
        </a:p>
      </dgm:t>
    </dgm:pt>
    <dgm:pt modelId="{A2E727F0-00E9-43C3-A327-8CFBA75A192D}" type="parTrans" cxnId="{A991F2E4-2D8D-4618-AF92-9A51D777B24A}">
      <dgm:prSet/>
      <dgm:spPr/>
      <dgm:t>
        <a:bodyPr/>
        <a:lstStyle/>
        <a:p>
          <a:endParaRPr lang="en-US"/>
        </a:p>
      </dgm:t>
    </dgm:pt>
    <dgm:pt modelId="{75FE1E82-A706-4F11-8673-F9990A680A3A}" type="sibTrans" cxnId="{A991F2E4-2D8D-4618-AF92-9A51D777B24A}">
      <dgm:prSet/>
      <dgm:spPr/>
      <dgm:t>
        <a:bodyPr/>
        <a:lstStyle/>
        <a:p>
          <a:endParaRPr lang="en-US"/>
        </a:p>
      </dgm:t>
    </dgm:pt>
    <dgm:pt modelId="{726B4899-00E5-4CA5-9425-EEB102935263}">
      <dgm:prSet/>
      <dgm:spPr/>
      <dgm:t>
        <a:bodyPr/>
        <a:lstStyle/>
        <a:p>
          <a:r>
            <a:rPr lang="en-US"/>
            <a:t>These recommendations are made to address the loss of trust and to counteract the perception that Robinhood does not have its users' best interests at heart, as well as to prevent future crises through better-informed user decisions.</a:t>
          </a:r>
        </a:p>
      </dgm:t>
    </dgm:pt>
    <dgm:pt modelId="{90AEB9BD-5F08-49F6-9D42-A90A82E17F2B}" type="parTrans" cxnId="{DA1E8388-E5DD-4DD6-B380-9B3E1041B5C0}">
      <dgm:prSet/>
      <dgm:spPr/>
      <dgm:t>
        <a:bodyPr/>
        <a:lstStyle/>
        <a:p>
          <a:endParaRPr lang="en-US"/>
        </a:p>
      </dgm:t>
    </dgm:pt>
    <dgm:pt modelId="{251D6252-BBA0-4E4C-A7C5-7DAF1A52A9AC}" type="sibTrans" cxnId="{DA1E8388-E5DD-4DD6-B380-9B3E1041B5C0}">
      <dgm:prSet/>
      <dgm:spPr/>
      <dgm:t>
        <a:bodyPr/>
        <a:lstStyle/>
        <a:p>
          <a:endParaRPr lang="en-US"/>
        </a:p>
      </dgm:t>
    </dgm:pt>
    <dgm:pt modelId="{B9B60E46-067B-46FF-8CFB-B67F0A97218A}" type="pres">
      <dgm:prSet presAssocID="{C03CE5C7-261E-45B3-A545-96F339E489AB}" presName="root" presStyleCnt="0">
        <dgm:presLayoutVars>
          <dgm:dir/>
          <dgm:resizeHandles val="exact"/>
        </dgm:presLayoutVars>
      </dgm:prSet>
      <dgm:spPr/>
    </dgm:pt>
    <dgm:pt modelId="{2F190DBE-1DF3-481B-A000-F245DF99A27C}" type="pres">
      <dgm:prSet presAssocID="{C03CE5C7-261E-45B3-A545-96F339E489AB}" presName="container" presStyleCnt="0">
        <dgm:presLayoutVars>
          <dgm:dir/>
          <dgm:resizeHandles val="exact"/>
        </dgm:presLayoutVars>
      </dgm:prSet>
      <dgm:spPr/>
    </dgm:pt>
    <dgm:pt modelId="{5B5EEB4E-E234-40A9-8A7B-07E6D8D2EC79}" type="pres">
      <dgm:prSet presAssocID="{A892F4A3-8509-4891-8EA9-CBFEBE69C89B}" presName="compNode" presStyleCnt="0"/>
      <dgm:spPr/>
    </dgm:pt>
    <dgm:pt modelId="{C88603DB-5495-4E12-BF1D-2615F55D1AEB}" type="pres">
      <dgm:prSet presAssocID="{A892F4A3-8509-4891-8EA9-CBFEBE69C89B}" presName="iconBgRect" presStyleLbl="bgShp" presStyleIdx="0" presStyleCnt="4"/>
      <dgm:spPr/>
    </dgm:pt>
    <dgm:pt modelId="{9CA1A7AB-F029-4D47-9A02-825C003DD2B0}" type="pres">
      <dgm:prSet presAssocID="{A892F4A3-8509-4891-8EA9-CBFEBE69C89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4B04D5E5-3F6E-4325-9CB0-41A2F50B7F5E}" type="pres">
      <dgm:prSet presAssocID="{A892F4A3-8509-4891-8EA9-CBFEBE69C89B}" presName="spaceRect" presStyleCnt="0"/>
      <dgm:spPr/>
    </dgm:pt>
    <dgm:pt modelId="{720DD28D-8A54-4519-9408-A2520F8936A6}" type="pres">
      <dgm:prSet presAssocID="{A892F4A3-8509-4891-8EA9-CBFEBE69C89B}" presName="textRect" presStyleLbl="revTx" presStyleIdx="0" presStyleCnt="4">
        <dgm:presLayoutVars>
          <dgm:chMax val="1"/>
          <dgm:chPref val="1"/>
        </dgm:presLayoutVars>
      </dgm:prSet>
      <dgm:spPr/>
    </dgm:pt>
    <dgm:pt modelId="{60DAE36F-398E-448A-B8D3-6591FDD34C97}" type="pres">
      <dgm:prSet presAssocID="{A9B16C67-BD32-4F86-B971-057F5A995D32}" presName="sibTrans" presStyleLbl="sibTrans2D1" presStyleIdx="0" presStyleCnt="0"/>
      <dgm:spPr/>
    </dgm:pt>
    <dgm:pt modelId="{2245AC04-842F-490E-AF02-880F6FF6C5FC}" type="pres">
      <dgm:prSet presAssocID="{F108B434-3319-461C-87BD-9C5F78244B39}" presName="compNode" presStyleCnt="0"/>
      <dgm:spPr/>
    </dgm:pt>
    <dgm:pt modelId="{AB627F7D-2511-4329-813C-AE9C0A9B08DE}" type="pres">
      <dgm:prSet presAssocID="{F108B434-3319-461C-87BD-9C5F78244B39}" presName="iconBgRect" presStyleLbl="bgShp" presStyleIdx="1" presStyleCnt="4"/>
      <dgm:spPr/>
    </dgm:pt>
    <dgm:pt modelId="{5286189D-DC39-4947-B9F6-D2BD5F42BA30}" type="pres">
      <dgm:prSet presAssocID="{F108B434-3319-461C-87BD-9C5F78244B3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EF6C9148-C993-4962-94CD-96439F6BD45C}" type="pres">
      <dgm:prSet presAssocID="{F108B434-3319-461C-87BD-9C5F78244B39}" presName="spaceRect" presStyleCnt="0"/>
      <dgm:spPr/>
    </dgm:pt>
    <dgm:pt modelId="{08D0995F-6B8A-4E40-A930-962B347EAE40}" type="pres">
      <dgm:prSet presAssocID="{F108B434-3319-461C-87BD-9C5F78244B39}" presName="textRect" presStyleLbl="revTx" presStyleIdx="1" presStyleCnt="4">
        <dgm:presLayoutVars>
          <dgm:chMax val="1"/>
          <dgm:chPref val="1"/>
        </dgm:presLayoutVars>
      </dgm:prSet>
      <dgm:spPr/>
    </dgm:pt>
    <dgm:pt modelId="{91497EDB-4FD5-4081-9C26-E8A3D16C320F}" type="pres">
      <dgm:prSet presAssocID="{DD74BB7D-5E22-4916-95F7-4C78C5039D77}" presName="sibTrans" presStyleLbl="sibTrans2D1" presStyleIdx="0" presStyleCnt="0"/>
      <dgm:spPr/>
    </dgm:pt>
    <dgm:pt modelId="{5B3B29FE-2124-4179-A853-7B24FEAD8FEC}" type="pres">
      <dgm:prSet presAssocID="{59D2668D-4400-41B1-B7EE-916972A0BC8B}" presName="compNode" presStyleCnt="0"/>
      <dgm:spPr/>
    </dgm:pt>
    <dgm:pt modelId="{6183FF13-7489-4053-9488-CC31C7005067}" type="pres">
      <dgm:prSet presAssocID="{59D2668D-4400-41B1-B7EE-916972A0BC8B}" presName="iconBgRect" presStyleLbl="bgShp" presStyleIdx="2" presStyleCnt="4"/>
      <dgm:spPr/>
    </dgm:pt>
    <dgm:pt modelId="{D234C258-BC7B-4B15-9A8C-D16F2875BD98}" type="pres">
      <dgm:prSet presAssocID="{59D2668D-4400-41B1-B7EE-916972A0BC8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ffic cone"/>
        </a:ext>
      </dgm:extLst>
    </dgm:pt>
    <dgm:pt modelId="{78DBE297-117F-4C5D-B85E-C7345197632F}" type="pres">
      <dgm:prSet presAssocID="{59D2668D-4400-41B1-B7EE-916972A0BC8B}" presName="spaceRect" presStyleCnt="0"/>
      <dgm:spPr/>
    </dgm:pt>
    <dgm:pt modelId="{8E043C0E-3EF1-4660-BA21-97BCD83DF566}" type="pres">
      <dgm:prSet presAssocID="{59D2668D-4400-41B1-B7EE-916972A0BC8B}" presName="textRect" presStyleLbl="revTx" presStyleIdx="2" presStyleCnt="4">
        <dgm:presLayoutVars>
          <dgm:chMax val="1"/>
          <dgm:chPref val="1"/>
        </dgm:presLayoutVars>
      </dgm:prSet>
      <dgm:spPr/>
    </dgm:pt>
    <dgm:pt modelId="{197968EC-975E-48E1-85DC-46066CCB0BE8}" type="pres">
      <dgm:prSet presAssocID="{75FE1E82-A706-4F11-8673-F9990A680A3A}" presName="sibTrans" presStyleLbl="sibTrans2D1" presStyleIdx="0" presStyleCnt="0"/>
      <dgm:spPr/>
    </dgm:pt>
    <dgm:pt modelId="{E7AA07BA-1E44-4630-9D2A-ED29CAEA764D}" type="pres">
      <dgm:prSet presAssocID="{726B4899-00E5-4CA5-9425-EEB102935263}" presName="compNode" presStyleCnt="0"/>
      <dgm:spPr/>
    </dgm:pt>
    <dgm:pt modelId="{6446FF9E-58DC-403B-A911-DE54A46093B7}" type="pres">
      <dgm:prSet presAssocID="{726B4899-00E5-4CA5-9425-EEB102935263}" presName="iconBgRect" presStyleLbl="bgShp" presStyleIdx="3" presStyleCnt="4"/>
      <dgm:spPr/>
    </dgm:pt>
    <dgm:pt modelId="{A4C46510-419B-47D3-8266-D897CF3CA13D}" type="pres">
      <dgm:prSet presAssocID="{726B4899-00E5-4CA5-9425-EEB10293526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rt Organ"/>
        </a:ext>
      </dgm:extLst>
    </dgm:pt>
    <dgm:pt modelId="{13708E57-BAB7-4F07-91DB-3F1C0B190D5C}" type="pres">
      <dgm:prSet presAssocID="{726B4899-00E5-4CA5-9425-EEB102935263}" presName="spaceRect" presStyleCnt="0"/>
      <dgm:spPr/>
    </dgm:pt>
    <dgm:pt modelId="{002D0DC9-0710-420E-8C10-927ABB7A1F3B}" type="pres">
      <dgm:prSet presAssocID="{726B4899-00E5-4CA5-9425-EEB102935263}" presName="textRect" presStyleLbl="revTx" presStyleIdx="3" presStyleCnt="4">
        <dgm:presLayoutVars>
          <dgm:chMax val="1"/>
          <dgm:chPref val="1"/>
        </dgm:presLayoutVars>
      </dgm:prSet>
      <dgm:spPr/>
    </dgm:pt>
  </dgm:ptLst>
  <dgm:cxnLst>
    <dgm:cxn modelId="{AB3EE15B-7FBC-4E10-930F-DE59D9DBE92E}" type="presOf" srcId="{59D2668D-4400-41B1-B7EE-916972A0BC8B}" destId="{8E043C0E-3EF1-4660-BA21-97BCD83DF566}" srcOrd="0" destOrd="0" presId="urn:microsoft.com/office/officeart/2018/2/layout/IconCircleList"/>
    <dgm:cxn modelId="{2D48E445-D1B8-4C1A-95CC-C14837C37EC9}" type="presOf" srcId="{726B4899-00E5-4CA5-9425-EEB102935263}" destId="{002D0DC9-0710-420E-8C10-927ABB7A1F3B}" srcOrd="0" destOrd="0" presId="urn:microsoft.com/office/officeart/2018/2/layout/IconCircleList"/>
    <dgm:cxn modelId="{573DC157-D7CA-4210-8997-AC22FC4A4BE2}" type="presOf" srcId="{75FE1E82-A706-4F11-8673-F9990A680A3A}" destId="{197968EC-975E-48E1-85DC-46066CCB0BE8}" srcOrd="0" destOrd="0" presId="urn:microsoft.com/office/officeart/2018/2/layout/IconCircleList"/>
    <dgm:cxn modelId="{DA1E8388-E5DD-4DD6-B380-9B3E1041B5C0}" srcId="{C03CE5C7-261E-45B3-A545-96F339E489AB}" destId="{726B4899-00E5-4CA5-9425-EEB102935263}" srcOrd="3" destOrd="0" parTransId="{90AEB9BD-5F08-49F6-9D42-A90A82E17F2B}" sibTransId="{251D6252-BBA0-4E4C-A7C5-7DAF1A52A9AC}"/>
    <dgm:cxn modelId="{01D831A4-E109-492A-8D59-3F5395588E6D}" srcId="{C03CE5C7-261E-45B3-A545-96F339E489AB}" destId="{F108B434-3319-461C-87BD-9C5F78244B39}" srcOrd="1" destOrd="0" parTransId="{4028EB65-1E4B-4A68-A28D-65C3F56A2003}" sibTransId="{DD74BB7D-5E22-4916-95F7-4C78C5039D77}"/>
    <dgm:cxn modelId="{15647CAA-3C7B-4F3C-9948-759D4A1EABDC}" type="presOf" srcId="{A9B16C67-BD32-4F86-B971-057F5A995D32}" destId="{60DAE36F-398E-448A-B8D3-6591FDD34C97}" srcOrd="0" destOrd="0" presId="urn:microsoft.com/office/officeart/2018/2/layout/IconCircleList"/>
    <dgm:cxn modelId="{D47DCFBF-6C11-4812-8DE6-9C111CAE90EB}" type="presOf" srcId="{A892F4A3-8509-4891-8EA9-CBFEBE69C89B}" destId="{720DD28D-8A54-4519-9408-A2520F8936A6}" srcOrd="0" destOrd="0" presId="urn:microsoft.com/office/officeart/2018/2/layout/IconCircleList"/>
    <dgm:cxn modelId="{4FCDB3D5-41B0-48EB-BED8-B7B08D814F7E}" type="presOf" srcId="{DD74BB7D-5E22-4916-95F7-4C78C5039D77}" destId="{91497EDB-4FD5-4081-9C26-E8A3D16C320F}" srcOrd="0" destOrd="0" presId="urn:microsoft.com/office/officeart/2018/2/layout/IconCircleList"/>
    <dgm:cxn modelId="{A991F2E4-2D8D-4618-AF92-9A51D777B24A}" srcId="{C03CE5C7-261E-45B3-A545-96F339E489AB}" destId="{59D2668D-4400-41B1-B7EE-916972A0BC8B}" srcOrd="2" destOrd="0" parTransId="{A2E727F0-00E9-43C3-A327-8CFBA75A192D}" sibTransId="{75FE1E82-A706-4F11-8673-F9990A680A3A}"/>
    <dgm:cxn modelId="{1E4465F6-E976-4BA7-A9DA-D68520B0103C}" srcId="{C03CE5C7-261E-45B3-A545-96F339E489AB}" destId="{A892F4A3-8509-4891-8EA9-CBFEBE69C89B}" srcOrd="0" destOrd="0" parTransId="{9D5B6ECD-587F-4E45-854F-31ABC1A46F29}" sibTransId="{A9B16C67-BD32-4F86-B971-057F5A995D32}"/>
    <dgm:cxn modelId="{AD0EC9F7-9D48-4133-9365-A198C816AE26}" type="presOf" srcId="{F108B434-3319-461C-87BD-9C5F78244B39}" destId="{08D0995F-6B8A-4E40-A930-962B347EAE40}" srcOrd="0" destOrd="0" presId="urn:microsoft.com/office/officeart/2018/2/layout/IconCircleList"/>
    <dgm:cxn modelId="{33F64EFF-04B3-4B3E-AA9C-91C0989C6D1B}" type="presOf" srcId="{C03CE5C7-261E-45B3-A545-96F339E489AB}" destId="{B9B60E46-067B-46FF-8CFB-B67F0A97218A}" srcOrd="0" destOrd="0" presId="urn:microsoft.com/office/officeart/2018/2/layout/IconCircleList"/>
    <dgm:cxn modelId="{53E2A891-7CB0-4BAF-A29B-42E8F6794D36}" type="presParOf" srcId="{B9B60E46-067B-46FF-8CFB-B67F0A97218A}" destId="{2F190DBE-1DF3-481B-A000-F245DF99A27C}" srcOrd="0" destOrd="0" presId="urn:microsoft.com/office/officeart/2018/2/layout/IconCircleList"/>
    <dgm:cxn modelId="{F4A6532F-4FDA-4120-8011-236D9DEDC209}" type="presParOf" srcId="{2F190DBE-1DF3-481B-A000-F245DF99A27C}" destId="{5B5EEB4E-E234-40A9-8A7B-07E6D8D2EC79}" srcOrd="0" destOrd="0" presId="urn:microsoft.com/office/officeart/2018/2/layout/IconCircleList"/>
    <dgm:cxn modelId="{090CACF1-7B85-4239-8CC4-41F19D27BD3C}" type="presParOf" srcId="{5B5EEB4E-E234-40A9-8A7B-07E6D8D2EC79}" destId="{C88603DB-5495-4E12-BF1D-2615F55D1AEB}" srcOrd="0" destOrd="0" presId="urn:microsoft.com/office/officeart/2018/2/layout/IconCircleList"/>
    <dgm:cxn modelId="{06F2C5B7-9777-4E87-89E6-ED5F5FEA6B25}" type="presParOf" srcId="{5B5EEB4E-E234-40A9-8A7B-07E6D8D2EC79}" destId="{9CA1A7AB-F029-4D47-9A02-825C003DD2B0}" srcOrd="1" destOrd="0" presId="urn:microsoft.com/office/officeart/2018/2/layout/IconCircleList"/>
    <dgm:cxn modelId="{2323A54A-6A05-498F-9CAE-4A7FBF43354E}" type="presParOf" srcId="{5B5EEB4E-E234-40A9-8A7B-07E6D8D2EC79}" destId="{4B04D5E5-3F6E-4325-9CB0-41A2F50B7F5E}" srcOrd="2" destOrd="0" presId="urn:microsoft.com/office/officeart/2018/2/layout/IconCircleList"/>
    <dgm:cxn modelId="{F232DCF1-A3CD-4990-A7EE-ADFECE26E77B}" type="presParOf" srcId="{5B5EEB4E-E234-40A9-8A7B-07E6D8D2EC79}" destId="{720DD28D-8A54-4519-9408-A2520F8936A6}" srcOrd="3" destOrd="0" presId="urn:microsoft.com/office/officeart/2018/2/layout/IconCircleList"/>
    <dgm:cxn modelId="{39C90724-8202-4724-81B1-9F6DA0A8B1FB}" type="presParOf" srcId="{2F190DBE-1DF3-481B-A000-F245DF99A27C}" destId="{60DAE36F-398E-448A-B8D3-6591FDD34C97}" srcOrd="1" destOrd="0" presId="urn:microsoft.com/office/officeart/2018/2/layout/IconCircleList"/>
    <dgm:cxn modelId="{34E52216-70B4-4DF1-99FE-091271008613}" type="presParOf" srcId="{2F190DBE-1DF3-481B-A000-F245DF99A27C}" destId="{2245AC04-842F-490E-AF02-880F6FF6C5FC}" srcOrd="2" destOrd="0" presId="urn:microsoft.com/office/officeart/2018/2/layout/IconCircleList"/>
    <dgm:cxn modelId="{29899CCE-40EC-4FED-8441-C72014B35541}" type="presParOf" srcId="{2245AC04-842F-490E-AF02-880F6FF6C5FC}" destId="{AB627F7D-2511-4329-813C-AE9C0A9B08DE}" srcOrd="0" destOrd="0" presId="urn:microsoft.com/office/officeart/2018/2/layout/IconCircleList"/>
    <dgm:cxn modelId="{E0A9E455-9EBB-4620-A31A-61A0932C9636}" type="presParOf" srcId="{2245AC04-842F-490E-AF02-880F6FF6C5FC}" destId="{5286189D-DC39-4947-B9F6-D2BD5F42BA30}" srcOrd="1" destOrd="0" presId="urn:microsoft.com/office/officeart/2018/2/layout/IconCircleList"/>
    <dgm:cxn modelId="{BF694EA4-F7E7-4D29-B308-38665D9B557F}" type="presParOf" srcId="{2245AC04-842F-490E-AF02-880F6FF6C5FC}" destId="{EF6C9148-C993-4962-94CD-96439F6BD45C}" srcOrd="2" destOrd="0" presId="urn:microsoft.com/office/officeart/2018/2/layout/IconCircleList"/>
    <dgm:cxn modelId="{8D1A06FF-33A6-49DC-9FE8-8A21A32A7384}" type="presParOf" srcId="{2245AC04-842F-490E-AF02-880F6FF6C5FC}" destId="{08D0995F-6B8A-4E40-A930-962B347EAE40}" srcOrd="3" destOrd="0" presId="urn:microsoft.com/office/officeart/2018/2/layout/IconCircleList"/>
    <dgm:cxn modelId="{0D9A384E-3943-4F61-88B3-8134FD01816A}" type="presParOf" srcId="{2F190DBE-1DF3-481B-A000-F245DF99A27C}" destId="{91497EDB-4FD5-4081-9C26-E8A3D16C320F}" srcOrd="3" destOrd="0" presId="urn:microsoft.com/office/officeart/2018/2/layout/IconCircleList"/>
    <dgm:cxn modelId="{128B0057-4E9D-4C27-9884-8F58776131A2}" type="presParOf" srcId="{2F190DBE-1DF3-481B-A000-F245DF99A27C}" destId="{5B3B29FE-2124-4179-A853-7B24FEAD8FEC}" srcOrd="4" destOrd="0" presId="urn:microsoft.com/office/officeart/2018/2/layout/IconCircleList"/>
    <dgm:cxn modelId="{60CEE79B-B615-43ED-9A82-6B99C39B48AB}" type="presParOf" srcId="{5B3B29FE-2124-4179-A853-7B24FEAD8FEC}" destId="{6183FF13-7489-4053-9488-CC31C7005067}" srcOrd="0" destOrd="0" presId="urn:microsoft.com/office/officeart/2018/2/layout/IconCircleList"/>
    <dgm:cxn modelId="{EE8164F6-D7CC-4937-A5ED-B6CF591E0771}" type="presParOf" srcId="{5B3B29FE-2124-4179-A853-7B24FEAD8FEC}" destId="{D234C258-BC7B-4B15-9A8C-D16F2875BD98}" srcOrd="1" destOrd="0" presId="urn:microsoft.com/office/officeart/2018/2/layout/IconCircleList"/>
    <dgm:cxn modelId="{51A516E7-328B-4333-86D4-39049260A916}" type="presParOf" srcId="{5B3B29FE-2124-4179-A853-7B24FEAD8FEC}" destId="{78DBE297-117F-4C5D-B85E-C7345197632F}" srcOrd="2" destOrd="0" presId="urn:microsoft.com/office/officeart/2018/2/layout/IconCircleList"/>
    <dgm:cxn modelId="{18236B50-C367-45CC-BD00-9DB4814F7A6E}" type="presParOf" srcId="{5B3B29FE-2124-4179-A853-7B24FEAD8FEC}" destId="{8E043C0E-3EF1-4660-BA21-97BCD83DF566}" srcOrd="3" destOrd="0" presId="urn:microsoft.com/office/officeart/2018/2/layout/IconCircleList"/>
    <dgm:cxn modelId="{4D905A25-C5F2-4744-B967-DD95B0CAA5CA}" type="presParOf" srcId="{2F190DBE-1DF3-481B-A000-F245DF99A27C}" destId="{197968EC-975E-48E1-85DC-46066CCB0BE8}" srcOrd="5" destOrd="0" presId="urn:microsoft.com/office/officeart/2018/2/layout/IconCircleList"/>
    <dgm:cxn modelId="{7E94F5F9-D67C-4165-8B13-FD34FB6A15DC}" type="presParOf" srcId="{2F190DBE-1DF3-481B-A000-F245DF99A27C}" destId="{E7AA07BA-1E44-4630-9D2A-ED29CAEA764D}" srcOrd="6" destOrd="0" presId="urn:microsoft.com/office/officeart/2018/2/layout/IconCircleList"/>
    <dgm:cxn modelId="{E0956079-9492-4F45-90C5-E93A00B75B08}" type="presParOf" srcId="{E7AA07BA-1E44-4630-9D2A-ED29CAEA764D}" destId="{6446FF9E-58DC-403B-A911-DE54A46093B7}" srcOrd="0" destOrd="0" presId="urn:microsoft.com/office/officeart/2018/2/layout/IconCircleList"/>
    <dgm:cxn modelId="{1918FBFC-8836-4E5D-8B4E-D72ADCCFAD2B}" type="presParOf" srcId="{E7AA07BA-1E44-4630-9D2A-ED29CAEA764D}" destId="{A4C46510-419B-47D3-8266-D897CF3CA13D}" srcOrd="1" destOrd="0" presId="urn:microsoft.com/office/officeart/2018/2/layout/IconCircleList"/>
    <dgm:cxn modelId="{4BC6604C-9042-43FB-AC6E-31BC25D83DF2}" type="presParOf" srcId="{E7AA07BA-1E44-4630-9D2A-ED29CAEA764D}" destId="{13708E57-BAB7-4F07-91DB-3F1C0B190D5C}" srcOrd="2" destOrd="0" presId="urn:microsoft.com/office/officeart/2018/2/layout/IconCircleList"/>
    <dgm:cxn modelId="{CE237A2B-FFAE-49DD-8107-7DA2B80DBDF3}" type="presParOf" srcId="{E7AA07BA-1E44-4630-9D2A-ED29CAEA764D}" destId="{002D0DC9-0710-420E-8C10-927ABB7A1F3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122224-9F3D-48CA-8CC2-5C0B8689223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3C7E2E5-8C08-4207-9E88-D1D169A77CE0}">
      <dgm:prSet/>
      <dgm:spPr/>
      <dgm:t>
        <a:bodyPr/>
        <a:lstStyle/>
        <a:p>
          <a:r>
            <a:rPr lang="en-US"/>
            <a:t>The conversation themes around Robinhood on Twitter in the three phases likely evolved from discussions on market opportunities ("Before") to reactions to the trading restrictions ("During") and debates on market fairness and the role of retail investors in the stock market ("After"). </a:t>
          </a:r>
        </a:p>
      </dgm:t>
    </dgm:pt>
    <dgm:pt modelId="{F294EF06-C5B3-4E9E-B61D-A9DE7B727073}" type="parTrans" cxnId="{F7A58589-B9F7-49D8-BDF0-EB788331F96D}">
      <dgm:prSet/>
      <dgm:spPr/>
      <dgm:t>
        <a:bodyPr/>
        <a:lstStyle/>
        <a:p>
          <a:endParaRPr lang="en-US"/>
        </a:p>
      </dgm:t>
    </dgm:pt>
    <dgm:pt modelId="{F79361F6-440E-4434-B600-F8B769B3650C}" type="sibTrans" cxnId="{F7A58589-B9F7-49D8-BDF0-EB788331F96D}">
      <dgm:prSet/>
      <dgm:spPr/>
      <dgm:t>
        <a:bodyPr/>
        <a:lstStyle/>
        <a:p>
          <a:endParaRPr lang="en-US"/>
        </a:p>
      </dgm:t>
    </dgm:pt>
    <dgm:pt modelId="{C3164562-2B65-4CD5-8214-8323B7909A62}">
      <dgm:prSet/>
      <dgm:spPr/>
      <dgm:t>
        <a:bodyPr/>
        <a:lstStyle/>
        <a:p>
          <a:r>
            <a:rPr lang="en-US"/>
            <a:t>At the Congressional hearing, Robinhood should focus on clarifying its decision-making process, its commitment to democratizing finance, and measures to prevent future incidents.</a:t>
          </a:r>
        </a:p>
      </dgm:t>
    </dgm:pt>
    <dgm:pt modelId="{BDB74F35-A0DD-49FD-A289-9AF81F69EA24}" type="parTrans" cxnId="{BF0CEE58-F01C-4F41-B929-770B655848D7}">
      <dgm:prSet/>
      <dgm:spPr/>
      <dgm:t>
        <a:bodyPr/>
        <a:lstStyle/>
        <a:p>
          <a:endParaRPr lang="en-US"/>
        </a:p>
      </dgm:t>
    </dgm:pt>
    <dgm:pt modelId="{8E3A9610-E7A2-49B3-97B9-1E4D2C2256CE}" type="sibTrans" cxnId="{BF0CEE58-F01C-4F41-B929-770B655848D7}">
      <dgm:prSet/>
      <dgm:spPr/>
      <dgm:t>
        <a:bodyPr/>
        <a:lstStyle/>
        <a:p>
          <a:endParaRPr lang="en-US"/>
        </a:p>
      </dgm:t>
    </dgm:pt>
    <dgm:pt modelId="{2975466E-6F83-4F22-BF23-FF7A46E41D61}" type="pres">
      <dgm:prSet presAssocID="{E4122224-9F3D-48CA-8CC2-5C0B86892234}" presName="root" presStyleCnt="0">
        <dgm:presLayoutVars>
          <dgm:dir/>
          <dgm:resizeHandles val="exact"/>
        </dgm:presLayoutVars>
      </dgm:prSet>
      <dgm:spPr/>
    </dgm:pt>
    <dgm:pt modelId="{809CB0D9-E38B-4564-8CB7-FF5704BE25C6}" type="pres">
      <dgm:prSet presAssocID="{93C7E2E5-8C08-4207-9E88-D1D169A77CE0}" presName="compNode" presStyleCnt="0"/>
      <dgm:spPr/>
    </dgm:pt>
    <dgm:pt modelId="{5DDC417D-FC14-4864-BE15-B047B9E0D10A}" type="pres">
      <dgm:prSet presAssocID="{93C7E2E5-8C08-4207-9E88-D1D169A77CE0}" presName="bgRect" presStyleLbl="bgShp" presStyleIdx="0" presStyleCnt="2"/>
      <dgm:spPr/>
    </dgm:pt>
    <dgm:pt modelId="{BFECDE37-2CED-496F-B83F-93512ACC595E}" type="pres">
      <dgm:prSet presAssocID="{93C7E2E5-8C08-4207-9E88-D1D169A77CE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407D2B47-3A8E-4B15-A19B-8DC8B75C18B9}" type="pres">
      <dgm:prSet presAssocID="{93C7E2E5-8C08-4207-9E88-D1D169A77CE0}" presName="spaceRect" presStyleCnt="0"/>
      <dgm:spPr/>
    </dgm:pt>
    <dgm:pt modelId="{E0BDF0F2-C19B-446F-811C-6E0A6BFA99FB}" type="pres">
      <dgm:prSet presAssocID="{93C7E2E5-8C08-4207-9E88-D1D169A77CE0}" presName="parTx" presStyleLbl="revTx" presStyleIdx="0" presStyleCnt="2">
        <dgm:presLayoutVars>
          <dgm:chMax val="0"/>
          <dgm:chPref val="0"/>
        </dgm:presLayoutVars>
      </dgm:prSet>
      <dgm:spPr/>
    </dgm:pt>
    <dgm:pt modelId="{7C063489-9B81-4560-BDEA-62AFF9909ABC}" type="pres">
      <dgm:prSet presAssocID="{F79361F6-440E-4434-B600-F8B769B3650C}" presName="sibTrans" presStyleCnt="0"/>
      <dgm:spPr/>
    </dgm:pt>
    <dgm:pt modelId="{3239F2A8-3DA3-49BD-9FA3-0042CD663701}" type="pres">
      <dgm:prSet presAssocID="{C3164562-2B65-4CD5-8214-8323B7909A62}" presName="compNode" presStyleCnt="0"/>
      <dgm:spPr/>
    </dgm:pt>
    <dgm:pt modelId="{C50FB666-671B-42B8-8052-76CCBE4B1022}" type="pres">
      <dgm:prSet presAssocID="{C3164562-2B65-4CD5-8214-8323B7909A62}" presName="bgRect" presStyleLbl="bgShp" presStyleIdx="1" presStyleCnt="2"/>
      <dgm:spPr/>
    </dgm:pt>
    <dgm:pt modelId="{1254590F-D80F-4AB6-A0E1-9D2696578827}" type="pres">
      <dgm:prSet presAssocID="{C3164562-2B65-4CD5-8214-8323B7909A6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07D0889D-94D5-4A99-8413-B08E871394DA}" type="pres">
      <dgm:prSet presAssocID="{C3164562-2B65-4CD5-8214-8323B7909A62}" presName="spaceRect" presStyleCnt="0"/>
      <dgm:spPr/>
    </dgm:pt>
    <dgm:pt modelId="{21C5771A-F5B3-40A5-9660-A9DCF4107ABB}" type="pres">
      <dgm:prSet presAssocID="{C3164562-2B65-4CD5-8214-8323B7909A62}" presName="parTx" presStyleLbl="revTx" presStyleIdx="1" presStyleCnt="2">
        <dgm:presLayoutVars>
          <dgm:chMax val="0"/>
          <dgm:chPref val="0"/>
        </dgm:presLayoutVars>
      </dgm:prSet>
      <dgm:spPr/>
    </dgm:pt>
  </dgm:ptLst>
  <dgm:cxnLst>
    <dgm:cxn modelId="{6C8ED753-1ED8-4A83-9B2A-A67F71D0A694}" type="presOf" srcId="{E4122224-9F3D-48CA-8CC2-5C0B86892234}" destId="{2975466E-6F83-4F22-BF23-FF7A46E41D61}" srcOrd="0" destOrd="0" presId="urn:microsoft.com/office/officeart/2018/2/layout/IconVerticalSolidList"/>
    <dgm:cxn modelId="{BF0CEE58-F01C-4F41-B929-770B655848D7}" srcId="{E4122224-9F3D-48CA-8CC2-5C0B86892234}" destId="{C3164562-2B65-4CD5-8214-8323B7909A62}" srcOrd="1" destOrd="0" parTransId="{BDB74F35-A0DD-49FD-A289-9AF81F69EA24}" sibTransId="{8E3A9610-E7A2-49B3-97B9-1E4D2C2256CE}"/>
    <dgm:cxn modelId="{F7A58589-B9F7-49D8-BDF0-EB788331F96D}" srcId="{E4122224-9F3D-48CA-8CC2-5C0B86892234}" destId="{93C7E2E5-8C08-4207-9E88-D1D169A77CE0}" srcOrd="0" destOrd="0" parTransId="{F294EF06-C5B3-4E9E-B61D-A9DE7B727073}" sibTransId="{F79361F6-440E-4434-B600-F8B769B3650C}"/>
    <dgm:cxn modelId="{2306BEAE-B83D-4D08-9CAB-33A5105B86EF}" type="presOf" srcId="{C3164562-2B65-4CD5-8214-8323B7909A62}" destId="{21C5771A-F5B3-40A5-9660-A9DCF4107ABB}" srcOrd="0" destOrd="0" presId="urn:microsoft.com/office/officeart/2018/2/layout/IconVerticalSolidList"/>
    <dgm:cxn modelId="{77468EC5-A01A-4630-B073-FDD97E04EC16}" type="presOf" srcId="{93C7E2E5-8C08-4207-9E88-D1D169A77CE0}" destId="{E0BDF0F2-C19B-446F-811C-6E0A6BFA99FB}" srcOrd="0" destOrd="0" presId="urn:microsoft.com/office/officeart/2018/2/layout/IconVerticalSolidList"/>
    <dgm:cxn modelId="{0C05AF16-8A3A-4E44-AB27-A15523F8F60C}" type="presParOf" srcId="{2975466E-6F83-4F22-BF23-FF7A46E41D61}" destId="{809CB0D9-E38B-4564-8CB7-FF5704BE25C6}" srcOrd="0" destOrd="0" presId="urn:microsoft.com/office/officeart/2018/2/layout/IconVerticalSolidList"/>
    <dgm:cxn modelId="{FBA64E12-E9F8-47DC-84AB-8969B1E4C1E1}" type="presParOf" srcId="{809CB0D9-E38B-4564-8CB7-FF5704BE25C6}" destId="{5DDC417D-FC14-4864-BE15-B047B9E0D10A}" srcOrd="0" destOrd="0" presId="urn:microsoft.com/office/officeart/2018/2/layout/IconVerticalSolidList"/>
    <dgm:cxn modelId="{4AC907A2-C91D-4D6D-8D08-91CE0F1EDF95}" type="presParOf" srcId="{809CB0D9-E38B-4564-8CB7-FF5704BE25C6}" destId="{BFECDE37-2CED-496F-B83F-93512ACC595E}" srcOrd="1" destOrd="0" presId="urn:microsoft.com/office/officeart/2018/2/layout/IconVerticalSolidList"/>
    <dgm:cxn modelId="{6311502F-5BE2-4C34-8E33-698939B76714}" type="presParOf" srcId="{809CB0D9-E38B-4564-8CB7-FF5704BE25C6}" destId="{407D2B47-3A8E-4B15-A19B-8DC8B75C18B9}" srcOrd="2" destOrd="0" presId="urn:microsoft.com/office/officeart/2018/2/layout/IconVerticalSolidList"/>
    <dgm:cxn modelId="{6F632F34-AAAA-4007-A792-7CA500273F4C}" type="presParOf" srcId="{809CB0D9-E38B-4564-8CB7-FF5704BE25C6}" destId="{E0BDF0F2-C19B-446F-811C-6E0A6BFA99FB}" srcOrd="3" destOrd="0" presId="urn:microsoft.com/office/officeart/2018/2/layout/IconVerticalSolidList"/>
    <dgm:cxn modelId="{60459643-8C51-4B5B-A53A-7CFB5AA5C79D}" type="presParOf" srcId="{2975466E-6F83-4F22-BF23-FF7A46E41D61}" destId="{7C063489-9B81-4560-BDEA-62AFF9909ABC}" srcOrd="1" destOrd="0" presId="urn:microsoft.com/office/officeart/2018/2/layout/IconVerticalSolidList"/>
    <dgm:cxn modelId="{DBD88E06-B79B-4143-A11B-469DA419E6AD}" type="presParOf" srcId="{2975466E-6F83-4F22-BF23-FF7A46E41D61}" destId="{3239F2A8-3DA3-49BD-9FA3-0042CD663701}" srcOrd="2" destOrd="0" presId="urn:microsoft.com/office/officeart/2018/2/layout/IconVerticalSolidList"/>
    <dgm:cxn modelId="{490AA13D-C7FE-4165-883D-CF87164AC986}" type="presParOf" srcId="{3239F2A8-3DA3-49BD-9FA3-0042CD663701}" destId="{C50FB666-671B-42B8-8052-76CCBE4B1022}" srcOrd="0" destOrd="0" presId="urn:microsoft.com/office/officeart/2018/2/layout/IconVerticalSolidList"/>
    <dgm:cxn modelId="{F2E33D27-64C4-4ED5-8E2A-019824A13F74}" type="presParOf" srcId="{3239F2A8-3DA3-49BD-9FA3-0042CD663701}" destId="{1254590F-D80F-4AB6-A0E1-9D2696578827}" srcOrd="1" destOrd="0" presId="urn:microsoft.com/office/officeart/2018/2/layout/IconVerticalSolidList"/>
    <dgm:cxn modelId="{9FDCFACF-5E62-467F-AF6D-8F3C7F9A1329}" type="presParOf" srcId="{3239F2A8-3DA3-49BD-9FA3-0042CD663701}" destId="{07D0889D-94D5-4A99-8413-B08E871394DA}" srcOrd="2" destOrd="0" presId="urn:microsoft.com/office/officeart/2018/2/layout/IconVerticalSolidList"/>
    <dgm:cxn modelId="{F8F3616C-E3DE-4D15-B1C1-89D86A0EB0E4}" type="presParOf" srcId="{3239F2A8-3DA3-49BD-9FA3-0042CD663701}" destId="{21C5771A-F5B3-40A5-9660-A9DCF4107AB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6E321-0520-48D2-96F6-19F984A196AA}">
      <dsp:nvSpPr>
        <dsp:cNvPr id="0" name=""/>
        <dsp:cNvSpPr/>
      </dsp:nvSpPr>
      <dsp:spPr>
        <a:xfrm>
          <a:off x="0" y="492"/>
          <a:ext cx="10972800" cy="11526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28330C-A2FE-474A-89AA-51FA446530CE}">
      <dsp:nvSpPr>
        <dsp:cNvPr id="0" name=""/>
        <dsp:cNvSpPr/>
      </dsp:nvSpPr>
      <dsp:spPr>
        <a:xfrm>
          <a:off x="348690" y="259849"/>
          <a:ext cx="633983" cy="6339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487886-0A67-4A4E-A3C0-A670CA1C4EF0}">
      <dsp:nvSpPr>
        <dsp:cNvPr id="0" name=""/>
        <dsp:cNvSpPr/>
      </dsp:nvSpPr>
      <dsp:spPr>
        <a:xfrm>
          <a:off x="1331365" y="492"/>
          <a:ext cx="9641434" cy="1152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94" tIns="121994" rIns="121994" bIns="121994" numCol="1" spcCol="1270" anchor="ctr" anchorCtr="0">
          <a:noAutofit/>
        </a:bodyPr>
        <a:lstStyle/>
        <a:p>
          <a:pPr marL="0" lvl="0" indent="0" algn="l" defTabSz="933450">
            <a:lnSpc>
              <a:spcPct val="90000"/>
            </a:lnSpc>
            <a:spcBef>
              <a:spcPct val="0"/>
            </a:spcBef>
            <a:spcAft>
              <a:spcPct val="35000"/>
            </a:spcAft>
            <a:buNone/>
          </a:pPr>
          <a:r>
            <a:rPr lang="en-IN" sz="2100" b="0" i="0" kern="1200"/>
            <a:t>SWOT Analysis is a strategic planning tool used to evaluate the Strengths, Weaknesses, Opportunities, and Threats involved in a business venture or project.</a:t>
          </a:r>
          <a:endParaRPr lang="en-US" sz="2100" kern="1200"/>
        </a:p>
      </dsp:txBody>
      <dsp:txXfrm>
        <a:off x="1331365" y="492"/>
        <a:ext cx="9641434" cy="1152697"/>
      </dsp:txXfrm>
    </dsp:sp>
    <dsp:sp modelId="{FEB333A1-149B-47D2-A5B7-E2A7C79B0E7B}">
      <dsp:nvSpPr>
        <dsp:cNvPr id="0" name=""/>
        <dsp:cNvSpPr/>
      </dsp:nvSpPr>
      <dsp:spPr>
        <a:xfrm>
          <a:off x="0" y="1441363"/>
          <a:ext cx="10972800" cy="11526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9F0907-8628-4CF4-80FA-DDDBE15203F9}">
      <dsp:nvSpPr>
        <dsp:cNvPr id="0" name=""/>
        <dsp:cNvSpPr/>
      </dsp:nvSpPr>
      <dsp:spPr>
        <a:xfrm>
          <a:off x="348690" y="1700720"/>
          <a:ext cx="633983" cy="6339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EB8673-DDD9-4C04-9D15-9198304C6C09}">
      <dsp:nvSpPr>
        <dsp:cNvPr id="0" name=""/>
        <dsp:cNvSpPr/>
      </dsp:nvSpPr>
      <dsp:spPr>
        <a:xfrm>
          <a:off x="1331365" y="1441363"/>
          <a:ext cx="9641434" cy="1152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94" tIns="121994" rIns="121994" bIns="121994" numCol="1" spcCol="1270" anchor="ctr" anchorCtr="0">
          <a:noAutofit/>
        </a:bodyPr>
        <a:lstStyle/>
        <a:p>
          <a:pPr marL="0" lvl="0" indent="0" algn="l" defTabSz="933450">
            <a:lnSpc>
              <a:spcPct val="90000"/>
            </a:lnSpc>
            <a:spcBef>
              <a:spcPct val="0"/>
            </a:spcBef>
            <a:spcAft>
              <a:spcPct val="35000"/>
            </a:spcAft>
            <a:buNone/>
          </a:pPr>
          <a:r>
            <a:rPr lang="en-IN" sz="2100" b="0" i="0" kern="1200"/>
            <a:t>Assess internal and external factors impacting an organization's performance, identifying areas of competitive advantage and potential risks, while informing decision-making and strategic planning.</a:t>
          </a:r>
          <a:endParaRPr lang="en-US" sz="2100" kern="1200"/>
        </a:p>
      </dsp:txBody>
      <dsp:txXfrm>
        <a:off x="1331365" y="1441363"/>
        <a:ext cx="9641434" cy="1152697"/>
      </dsp:txXfrm>
    </dsp:sp>
    <dsp:sp modelId="{CB860402-B818-4C2F-9339-308CE9E67EDF}">
      <dsp:nvSpPr>
        <dsp:cNvPr id="0" name=""/>
        <dsp:cNvSpPr/>
      </dsp:nvSpPr>
      <dsp:spPr>
        <a:xfrm>
          <a:off x="0" y="2882235"/>
          <a:ext cx="10972800" cy="11526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0A34DD-4E72-425F-BB8C-99C47ADBE059}">
      <dsp:nvSpPr>
        <dsp:cNvPr id="0" name=""/>
        <dsp:cNvSpPr/>
      </dsp:nvSpPr>
      <dsp:spPr>
        <a:xfrm>
          <a:off x="348690" y="3141592"/>
          <a:ext cx="633983" cy="6339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DA2B50-20D1-4E2D-B44B-F84B1D7FAB9C}">
      <dsp:nvSpPr>
        <dsp:cNvPr id="0" name=""/>
        <dsp:cNvSpPr/>
      </dsp:nvSpPr>
      <dsp:spPr>
        <a:xfrm>
          <a:off x="1331365" y="2882235"/>
          <a:ext cx="9641434" cy="1152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94" tIns="121994" rIns="121994" bIns="121994" numCol="1" spcCol="1270" anchor="ctr" anchorCtr="0">
          <a:noAutofit/>
        </a:bodyPr>
        <a:lstStyle/>
        <a:p>
          <a:pPr marL="0" lvl="0" indent="0" algn="l" defTabSz="933450">
            <a:lnSpc>
              <a:spcPct val="90000"/>
            </a:lnSpc>
            <a:spcBef>
              <a:spcPct val="0"/>
            </a:spcBef>
            <a:spcAft>
              <a:spcPct val="35000"/>
            </a:spcAft>
            <a:buNone/>
          </a:pPr>
          <a:r>
            <a:rPr lang="en-IN" sz="2100" b="0" i="0" kern="1200"/>
            <a:t>SWOT Analysis offers a holistic view of an organization's internal capabilities and external operating environment, empowering stakeholders to make informed decisions and develop strategies for long-term success.</a:t>
          </a:r>
          <a:endParaRPr lang="en-US" sz="2100" kern="1200"/>
        </a:p>
      </dsp:txBody>
      <dsp:txXfrm>
        <a:off x="1331365" y="2882235"/>
        <a:ext cx="9641434" cy="11526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AC31E-B84E-4707-B016-0BC57DCDBB8E}">
      <dsp:nvSpPr>
        <dsp:cNvPr id="0" name=""/>
        <dsp:cNvSpPr/>
      </dsp:nvSpPr>
      <dsp:spPr>
        <a:xfrm>
          <a:off x="218916" y="761913"/>
          <a:ext cx="913248" cy="9132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00E73F-6F39-4B38-93B7-63BA7BE6FC32}">
      <dsp:nvSpPr>
        <dsp:cNvPr id="0" name=""/>
        <dsp:cNvSpPr/>
      </dsp:nvSpPr>
      <dsp:spPr>
        <a:xfrm>
          <a:off x="410698" y="953695"/>
          <a:ext cx="529683" cy="5296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02E305-AC80-4415-8036-995DB0E9C315}">
      <dsp:nvSpPr>
        <dsp:cNvPr id="0" name=""/>
        <dsp:cNvSpPr/>
      </dsp:nvSpPr>
      <dsp:spPr>
        <a:xfrm>
          <a:off x="1327860" y="761913"/>
          <a:ext cx="2152655" cy="913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•Market leadership outside the U.S.</a:t>
          </a:r>
        </a:p>
      </dsp:txBody>
      <dsp:txXfrm>
        <a:off x="1327860" y="761913"/>
        <a:ext cx="2152655" cy="913248"/>
      </dsp:txXfrm>
    </dsp:sp>
    <dsp:sp modelId="{55249E9C-4B69-40C3-A46E-7E7D7A7249CC}">
      <dsp:nvSpPr>
        <dsp:cNvPr id="0" name=""/>
        <dsp:cNvSpPr/>
      </dsp:nvSpPr>
      <dsp:spPr>
        <a:xfrm>
          <a:off x="3855600" y="761913"/>
          <a:ext cx="913248" cy="9132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160880-393E-4F09-BE64-7C43E12F01C4}">
      <dsp:nvSpPr>
        <dsp:cNvPr id="0" name=""/>
        <dsp:cNvSpPr/>
      </dsp:nvSpPr>
      <dsp:spPr>
        <a:xfrm>
          <a:off x="4047382" y="953695"/>
          <a:ext cx="529683" cy="5296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3D993F-5CE5-4917-B716-43B03538C8AE}">
      <dsp:nvSpPr>
        <dsp:cNvPr id="0" name=""/>
        <dsp:cNvSpPr/>
      </dsp:nvSpPr>
      <dsp:spPr>
        <a:xfrm>
          <a:off x="4964544" y="761913"/>
          <a:ext cx="2152655" cy="913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•High customer loyalty and longer product life cycle</a:t>
          </a:r>
        </a:p>
      </dsp:txBody>
      <dsp:txXfrm>
        <a:off x="4964544" y="761913"/>
        <a:ext cx="2152655" cy="913248"/>
      </dsp:txXfrm>
    </dsp:sp>
    <dsp:sp modelId="{4E6CEF32-EA2E-45F4-8C07-84766436F1F1}">
      <dsp:nvSpPr>
        <dsp:cNvPr id="0" name=""/>
        <dsp:cNvSpPr/>
      </dsp:nvSpPr>
      <dsp:spPr>
        <a:xfrm>
          <a:off x="7492284" y="761913"/>
          <a:ext cx="913248" cy="9132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52CF87-1ACB-4F98-A702-96A5683743FA}">
      <dsp:nvSpPr>
        <dsp:cNvPr id="0" name=""/>
        <dsp:cNvSpPr/>
      </dsp:nvSpPr>
      <dsp:spPr>
        <a:xfrm>
          <a:off x="7684066" y="953695"/>
          <a:ext cx="529683" cy="5296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0A349-EF08-4C57-B163-1A3B33FB7262}">
      <dsp:nvSpPr>
        <dsp:cNvPr id="0" name=""/>
        <dsp:cNvSpPr/>
      </dsp:nvSpPr>
      <dsp:spPr>
        <a:xfrm>
          <a:off x="8601228" y="761913"/>
          <a:ext cx="2152655" cy="913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•Large profit margin and annual turnover</a:t>
          </a:r>
        </a:p>
      </dsp:txBody>
      <dsp:txXfrm>
        <a:off x="8601228" y="761913"/>
        <a:ext cx="2152655" cy="913248"/>
      </dsp:txXfrm>
    </dsp:sp>
    <dsp:sp modelId="{8798A5BD-FA20-46E4-9F5D-756CC191143B}">
      <dsp:nvSpPr>
        <dsp:cNvPr id="0" name=""/>
        <dsp:cNvSpPr/>
      </dsp:nvSpPr>
      <dsp:spPr>
        <a:xfrm>
          <a:off x="218916" y="2361372"/>
          <a:ext cx="913248" cy="9132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D372C3-5900-40B6-A7BA-54E78F72D338}">
      <dsp:nvSpPr>
        <dsp:cNvPr id="0" name=""/>
        <dsp:cNvSpPr/>
      </dsp:nvSpPr>
      <dsp:spPr>
        <a:xfrm>
          <a:off x="410698" y="2553154"/>
          <a:ext cx="529683" cy="5296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B03920-58E9-4F1F-B3B5-D81F5C6FE33F}">
      <dsp:nvSpPr>
        <dsp:cNvPr id="0" name=""/>
        <dsp:cNvSpPr/>
      </dsp:nvSpPr>
      <dsp:spPr>
        <a:xfrm>
          <a:off x="1327860" y="2361372"/>
          <a:ext cx="2152655" cy="913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•Strong distribution channel with global retail presence</a:t>
          </a:r>
        </a:p>
      </dsp:txBody>
      <dsp:txXfrm>
        <a:off x="1327860" y="2361372"/>
        <a:ext cx="2152655" cy="913248"/>
      </dsp:txXfrm>
    </dsp:sp>
    <dsp:sp modelId="{23018FF8-C1AF-4B60-9833-24A0EA34F0B8}">
      <dsp:nvSpPr>
        <dsp:cNvPr id="0" name=""/>
        <dsp:cNvSpPr/>
      </dsp:nvSpPr>
      <dsp:spPr>
        <a:xfrm>
          <a:off x="3855600" y="2361372"/>
          <a:ext cx="913248" cy="9132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FAD313-5BD8-4415-9F55-9A26D901CDC9}">
      <dsp:nvSpPr>
        <dsp:cNvPr id="0" name=""/>
        <dsp:cNvSpPr/>
      </dsp:nvSpPr>
      <dsp:spPr>
        <a:xfrm>
          <a:off x="4047382" y="2553154"/>
          <a:ext cx="529683" cy="5296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1EBB70-9A0C-442D-ACEB-22EAFB61B2A1}">
      <dsp:nvSpPr>
        <dsp:cNvPr id="0" name=""/>
        <dsp:cNvSpPr/>
      </dsp:nvSpPr>
      <dsp:spPr>
        <a:xfrm>
          <a:off x="4964544" y="2361372"/>
          <a:ext cx="2152655" cy="913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•Prestigious brand recognition and Fortune 500 ranking</a:t>
          </a:r>
        </a:p>
      </dsp:txBody>
      <dsp:txXfrm>
        <a:off x="4964544" y="2361372"/>
        <a:ext cx="2152655" cy="913248"/>
      </dsp:txXfrm>
    </dsp:sp>
    <dsp:sp modelId="{FE81737A-7209-45D6-8E60-EE30B9B030F4}">
      <dsp:nvSpPr>
        <dsp:cNvPr id="0" name=""/>
        <dsp:cNvSpPr/>
      </dsp:nvSpPr>
      <dsp:spPr>
        <a:xfrm>
          <a:off x="7492284" y="2361372"/>
          <a:ext cx="913248" cy="9132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F011F3-AA4C-444E-9D52-30E2A5A54DA4}">
      <dsp:nvSpPr>
        <dsp:cNvPr id="0" name=""/>
        <dsp:cNvSpPr/>
      </dsp:nvSpPr>
      <dsp:spPr>
        <a:xfrm>
          <a:off x="7684066" y="2553154"/>
          <a:ext cx="529683" cy="5296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DD9515-DF8C-41A6-9617-135D9AE8755F}">
      <dsp:nvSpPr>
        <dsp:cNvPr id="0" name=""/>
        <dsp:cNvSpPr/>
      </dsp:nvSpPr>
      <dsp:spPr>
        <a:xfrm>
          <a:off x="8601228" y="2361372"/>
          <a:ext cx="2152655" cy="913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•Significant position in the stock market</a:t>
          </a:r>
        </a:p>
      </dsp:txBody>
      <dsp:txXfrm>
        <a:off x="8601228" y="2361372"/>
        <a:ext cx="2152655" cy="9132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FA915-E129-4F34-9D11-8B272991FFF8}">
      <dsp:nvSpPr>
        <dsp:cNvPr id="0" name=""/>
        <dsp:cNvSpPr/>
      </dsp:nvSpPr>
      <dsp:spPr>
        <a:xfrm>
          <a:off x="581080" y="51211"/>
          <a:ext cx="1298808" cy="129880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EDA170-6A62-4374-A9F6-A41159903179}">
      <dsp:nvSpPr>
        <dsp:cNvPr id="0" name=""/>
        <dsp:cNvSpPr/>
      </dsp:nvSpPr>
      <dsp:spPr>
        <a:xfrm>
          <a:off x="853830" y="323961"/>
          <a:ext cx="753308" cy="7533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1A7075-52A2-431E-B291-CECF4BA24740}">
      <dsp:nvSpPr>
        <dsp:cNvPr id="0" name=""/>
        <dsp:cNvSpPr/>
      </dsp:nvSpPr>
      <dsp:spPr>
        <a:xfrm>
          <a:off x="2158204" y="51211"/>
          <a:ext cx="3061476" cy="1298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•Dependency on suppliers and risks in the supply chain</a:t>
          </a:r>
        </a:p>
      </dsp:txBody>
      <dsp:txXfrm>
        <a:off x="2158204" y="51211"/>
        <a:ext cx="3061476" cy="1298808"/>
      </dsp:txXfrm>
    </dsp:sp>
    <dsp:sp modelId="{05212C65-A431-493C-ACD4-D7B79FAF860C}">
      <dsp:nvSpPr>
        <dsp:cNvPr id="0" name=""/>
        <dsp:cNvSpPr/>
      </dsp:nvSpPr>
      <dsp:spPr>
        <a:xfrm>
          <a:off x="5753119" y="51211"/>
          <a:ext cx="1298808" cy="129880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05504E-DE40-4B84-AE1F-40E2668F29C0}">
      <dsp:nvSpPr>
        <dsp:cNvPr id="0" name=""/>
        <dsp:cNvSpPr/>
      </dsp:nvSpPr>
      <dsp:spPr>
        <a:xfrm>
          <a:off x="6025869" y="323961"/>
          <a:ext cx="753308" cy="7533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C0CB52-4BF9-4994-AA49-BA2CC5AC0494}">
      <dsp:nvSpPr>
        <dsp:cNvPr id="0" name=""/>
        <dsp:cNvSpPr/>
      </dsp:nvSpPr>
      <dsp:spPr>
        <a:xfrm>
          <a:off x="7330243" y="51211"/>
          <a:ext cx="3061476" cy="1298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•Declining demand for brick-and-mortar stores due to online competition</a:t>
          </a:r>
        </a:p>
      </dsp:txBody>
      <dsp:txXfrm>
        <a:off x="7330243" y="51211"/>
        <a:ext cx="3061476" cy="1298808"/>
      </dsp:txXfrm>
    </dsp:sp>
    <dsp:sp modelId="{2EE6C8B3-F222-437D-8D01-39A1BD0F66BC}">
      <dsp:nvSpPr>
        <dsp:cNvPr id="0" name=""/>
        <dsp:cNvSpPr/>
      </dsp:nvSpPr>
      <dsp:spPr>
        <a:xfrm>
          <a:off x="581080" y="1903040"/>
          <a:ext cx="1298808" cy="129880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EE0335-0265-4EE3-B031-362F0CE24EED}">
      <dsp:nvSpPr>
        <dsp:cNvPr id="0" name=""/>
        <dsp:cNvSpPr/>
      </dsp:nvSpPr>
      <dsp:spPr>
        <a:xfrm>
          <a:off x="853830" y="2175789"/>
          <a:ext cx="753308" cy="7533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352EA7-BA28-414F-AAB8-0EC0C448E367}">
      <dsp:nvSpPr>
        <dsp:cNvPr id="0" name=""/>
        <dsp:cNvSpPr/>
      </dsp:nvSpPr>
      <dsp:spPr>
        <a:xfrm>
          <a:off x="2158204" y="1903040"/>
          <a:ext cx="3061476" cy="1298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•Inability to control the production process and cyclical operations</a:t>
          </a:r>
        </a:p>
      </dsp:txBody>
      <dsp:txXfrm>
        <a:off x="2158204" y="1903040"/>
        <a:ext cx="3061476" cy="1298808"/>
      </dsp:txXfrm>
    </dsp:sp>
    <dsp:sp modelId="{B77FCD47-8EDD-43AC-A556-1D628553B69E}">
      <dsp:nvSpPr>
        <dsp:cNvPr id="0" name=""/>
        <dsp:cNvSpPr/>
      </dsp:nvSpPr>
      <dsp:spPr>
        <a:xfrm>
          <a:off x="5753119" y="1903040"/>
          <a:ext cx="1298808" cy="129880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8A520-394B-4222-A223-4C5C93171C51}">
      <dsp:nvSpPr>
        <dsp:cNvPr id="0" name=""/>
        <dsp:cNvSpPr/>
      </dsp:nvSpPr>
      <dsp:spPr>
        <a:xfrm>
          <a:off x="6025869" y="2175789"/>
          <a:ext cx="753308" cy="7533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33B313-6F81-4561-A002-355221757D6B}">
      <dsp:nvSpPr>
        <dsp:cNvPr id="0" name=""/>
        <dsp:cNvSpPr/>
      </dsp:nvSpPr>
      <dsp:spPr>
        <a:xfrm>
          <a:off x="7330243" y="1903040"/>
          <a:ext cx="3061476" cy="1298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•Shorting by hedge funds impacting company performance</a:t>
          </a:r>
        </a:p>
      </dsp:txBody>
      <dsp:txXfrm>
        <a:off x="7330243" y="1903040"/>
        <a:ext cx="3061476" cy="12988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98A8DD-F165-461C-AC3E-9B16260AC655}">
      <dsp:nvSpPr>
        <dsp:cNvPr id="0" name=""/>
        <dsp:cNvSpPr/>
      </dsp:nvSpPr>
      <dsp:spPr>
        <a:xfrm>
          <a:off x="289845" y="299241"/>
          <a:ext cx="1375920" cy="137592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DE46E2-491E-47DE-AA13-C9DA84F8F8B9}">
      <dsp:nvSpPr>
        <dsp:cNvPr id="0" name=""/>
        <dsp:cNvSpPr/>
      </dsp:nvSpPr>
      <dsp:spPr>
        <a:xfrm>
          <a:off x="578788" y="588184"/>
          <a:ext cx="798033" cy="7980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EAD27A-99C8-419E-BA5F-434DCB022EA1}">
      <dsp:nvSpPr>
        <dsp:cNvPr id="0" name=""/>
        <dsp:cNvSpPr/>
      </dsp:nvSpPr>
      <dsp:spPr>
        <a:xfrm>
          <a:off x="1960605" y="299241"/>
          <a:ext cx="3243239" cy="137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•Increased gaming market due to COVID-19</a:t>
          </a:r>
        </a:p>
      </dsp:txBody>
      <dsp:txXfrm>
        <a:off x="1960605" y="299241"/>
        <a:ext cx="3243239" cy="1375920"/>
      </dsp:txXfrm>
    </dsp:sp>
    <dsp:sp modelId="{0DEC1331-DCCB-4BF7-BD91-F591251E0711}">
      <dsp:nvSpPr>
        <dsp:cNvPr id="0" name=""/>
        <dsp:cNvSpPr/>
      </dsp:nvSpPr>
      <dsp:spPr>
        <a:xfrm>
          <a:off x="5768955" y="299241"/>
          <a:ext cx="1375920" cy="137592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61F2A1-A625-4C06-B767-AFAF8FFCC2DD}">
      <dsp:nvSpPr>
        <dsp:cNvPr id="0" name=""/>
        <dsp:cNvSpPr/>
      </dsp:nvSpPr>
      <dsp:spPr>
        <a:xfrm>
          <a:off x="6057898" y="588184"/>
          <a:ext cx="798033" cy="7980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06BE47-595D-433E-A3AC-09B2EA030847}">
      <dsp:nvSpPr>
        <dsp:cNvPr id="0" name=""/>
        <dsp:cNvSpPr/>
      </dsp:nvSpPr>
      <dsp:spPr>
        <a:xfrm>
          <a:off x="7439715" y="299241"/>
          <a:ext cx="3243239" cy="137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•Enhanced reputation from 2021's Short Squeeze</a:t>
          </a:r>
        </a:p>
      </dsp:txBody>
      <dsp:txXfrm>
        <a:off x="7439715" y="299241"/>
        <a:ext cx="3243239" cy="1375920"/>
      </dsp:txXfrm>
    </dsp:sp>
    <dsp:sp modelId="{198F5B5E-B592-4F4E-ADCE-0C3F0089A95F}">
      <dsp:nvSpPr>
        <dsp:cNvPr id="0" name=""/>
        <dsp:cNvSpPr/>
      </dsp:nvSpPr>
      <dsp:spPr>
        <a:xfrm>
          <a:off x="289845" y="2361372"/>
          <a:ext cx="1375920" cy="137592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797984-53EE-4980-A440-B03667F28734}">
      <dsp:nvSpPr>
        <dsp:cNvPr id="0" name=""/>
        <dsp:cNvSpPr/>
      </dsp:nvSpPr>
      <dsp:spPr>
        <a:xfrm>
          <a:off x="578788" y="2650315"/>
          <a:ext cx="798033" cy="7980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23FF95-FC72-4D6D-A2E5-92B39D03A94B}">
      <dsp:nvSpPr>
        <dsp:cNvPr id="0" name=""/>
        <dsp:cNvSpPr/>
      </dsp:nvSpPr>
      <dsp:spPr>
        <a:xfrm>
          <a:off x="1960605" y="2361372"/>
          <a:ext cx="3243239" cy="137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•Innovation in business model and focus on Trade-in model</a:t>
          </a:r>
        </a:p>
      </dsp:txBody>
      <dsp:txXfrm>
        <a:off x="1960605" y="2361372"/>
        <a:ext cx="3243239" cy="1375920"/>
      </dsp:txXfrm>
    </dsp:sp>
    <dsp:sp modelId="{33061DFB-7D20-496F-9FFF-A3B8975BB571}">
      <dsp:nvSpPr>
        <dsp:cNvPr id="0" name=""/>
        <dsp:cNvSpPr/>
      </dsp:nvSpPr>
      <dsp:spPr>
        <a:xfrm>
          <a:off x="5768955" y="2361372"/>
          <a:ext cx="1375920" cy="137592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684F40-AA86-4B21-8BEF-C064E2737D9E}">
      <dsp:nvSpPr>
        <dsp:cNvPr id="0" name=""/>
        <dsp:cNvSpPr/>
      </dsp:nvSpPr>
      <dsp:spPr>
        <a:xfrm>
          <a:off x="6057898" y="2650315"/>
          <a:ext cx="798033" cy="7980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87B90B-73F4-4EB8-8866-8CD7E33CF011}">
      <dsp:nvSpPr>
        <dsp:cNvPr id="0" name=""/>
        <dsp:cNvSpPr/>
      </dsp:nvSpPr>
      <dsp:spPr>
        <a:xfrm>
          <a:off x="7439715" y="2361372"/>
          <a:ext cx="3243239" cy="137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•Transition to online approach and customer-focused technology company</a:t>
          </a:r>
        </a:p>
      </dsp:txBody>
      <dsp:txXfrm>
        <a:off x="7439715" y="2361372"/>
        <a:ext cx="3243239" cy="13759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DC76A-8436-4B46-8A10-90A1E1BE8B5A}">
      <dsp:nvSpPr>
        <dsp:cNvPr id="0" name=""/>
        <dsp:cNvSpPr/>
      </dsp:nvSpPr>
      <dsp:spPr>
        <a:xfrm>
          <a:off x="0" y="3993"/>
          <a:ext cx="5283200" cy="13681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6C6CB5-CC9E-4523-B06A-2030A5C25C5F}">
      <dsp:nvSpPr>
        <dsp:cNvPr id="0" name=""/>
        <dsp:cNvSpPr/>
      </dsp:nvSpPr>
      <dsp:spPr>
        <a:xfrm>
          <a:off x="413865" y="311827"/>
          <a:ext cx="753217" cy="7524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1C9772-631A-4805-954E-17B435F00D7D}">
      <dsp:nvSpPr>
        <dsp:cNvPr id="0" name=""/>
        <dsp:cNvSpPr/>
      </dsp:nvSpPr>
      <dsp:spPr>
        <a:xfrm>
          <a:off x="1580947" y="3993"/>
          <a:ext cx="3619203" cy="1369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937" tIns="144937" rIns="144937" bIns="144937" numCol="1" spcCol="1270" anchor="ctr" anchorCtr="0">
          <a:noAutofit/>
        </a:bodyPr>
        <a:lstStyle/>
        <a:p>
          <a:pPr marL="0" lvl="0" indent="0" algn="l" defTabSz="622300">
            <a:lnSpc>
              <a:spcPct val="90000"/>
            </a:lnSpc>
            <a:spcBef>
              <a:spcPct val="0"/>
            </a:spcBef>
            <a:spcAft>
              <a:spcPct val="35000"/>
            </a:spcAft>
            <a:buNone/>
          </a:pPr>
          <a:r>
            <a:rPr lang="en-US" sz="1400" kern="1200"/>
            <a:t>Comparing insights from the "during" phase with "before" and "after," we might notice a shift in sentiment; prior to the incident, the discussion could have been more neutral or positive, focusing on trading opportunities. </a:t>
          </a:r>
        </a:p>
      </dsp:txBody>
      <dsp:txXfrm>
        <a:off x="1580947" y="3993"/>
        <a:ext cx="3619203" cy="1369486"/>
      </dsp:txXfrm>
    </dsp:sp>
    <dsp:sp modelId="{93E9BF2D-582B-4606-9429-DE3F3AD4F063}">
      <dsp:nvSpPr>
        <dsp:cNvPr id="0" name=""/>
        <dsp:cNvSpPr/>
      </dsp:nvSpPr>
      <dsp:spPr>
        <a:xfrm>
          <a:off x="0" y="1695712"/>
          <a:ext cx="5283200" cy="13681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8F9D42-68C0-4FD5-9706-6A5E2BE83A79}">
      <dsp:nvSpPr>
        <dsp:cNvPr id="0" name=""/>
        <dsp:cNvSpPr/>
      </dsp:nvSpPr>
      <dsp:spPr>
        <a:xfrm>
          <a:off x="413865" y="2003546"/>
          <a:ext cx="753217" cy="7524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6FAA40-70AD-46B0-87B6-AC7462AD0784}">
      <dsp:nvSpPr>
        <dsp:cNvPr id="0" name=""/>
        <dsp:cNvSpPr/>
      </dsp:nvSpPr>
      <dsp:spPr>
        <a:xfrm>
          <a:off x="1580947" y="1695712"/>
          <a:ext cx="3619203" cy="1369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937" tIns="144937" rIns="144937" bIns="144937" numCol="1" spcCol="1270" anchor="ctr" anchorCtr="0">
          <a:noAutofit/>
        </a:bodyPr>
        <a:lstStyle/>
        <a:p>
          <a:pPr marL="0" lvl="0" indent="0" algn="l" defTabSz="622300">
            <a:lnSpc>
              <a:spcPct val="90000"/>
            </a:lnSpc>
            <a:spcBef>
              <a:spcPct val="0"/>
            </a:spcBef>
            <a:spcAft>
              <a:spcPct val="35000"/>
            </a:spcAft>
            <a:buNone/>
          </a:pPr>
          <a:r>
            <a:rPr lang="en-US" sz="1400" kern="1200"/>
            <a:t>Afterward, sentiment might shift towards a more critical tone regarding trust and the financial system. </a:t>
          </a:r>
        </a:p>
      </dsp:txBody>
      <dsp:txXfrm>
        <a:off x="1580947" y="1695712"/>
        <a:ext cx="3619203" cy="1369486"/>
      </dsp:txXfrm>
    </dsp:sp>
    <dsp:sp modelId="{2A168140-E80E-42B5-AE85-146DA398B81B}">
      <dsp:nvSpPr>
        <dsp:cNvPr id="0" name=""/>
        <dsp:cNvSpPr/>
      </dsp:nvSpPr>
      <dsp:spPr>
        <a:xfrm>
          <a:off x="0" y="3387431"/>
          <a:ext cx="5283200" cy="13681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FAD07C-E63F-4FF2-86AF-0C64468A509A}">
      <dsp:nvSpPr>
        <dsp:cNvPr id="0" name=""/>
        <dsp:cNvSpPr/>
      </dsp:nvSpPr>
      <dsp:spPr>
        <a:xfrm>
          <a:off x="413865" y="3695265"/>
          <a:ext cx="753217" cy="7524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CD05D6-2581-4082-9DC6-CDA65C72FDAB}">
      <dsp:nvSpPr>
        <dsp:cNvPr id="0" name=""/>
        <dsp:cNvSpPr/>
      </dsp:nvSpPr>
      <dsp:spPr>
        <a:xfrm>
          <a:off x="1580947" y="3387431"/>
          <a:ext cx="3619203" cy="1369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937" tIns="144937" rIns="144937" bIns="144937" numCol="1" spcCol="1270" anchor="ctr" anchorCtr="0">
          <a:noAutofit/>
        </a:bodyPr>
        <a:lstStyle/>
        <a:p>
          <a:pPr marL="0" lvl="0" indent="0" algn="l" defTabSz="622300">
            <a:lnSpc>
              <a:spcPct val="90000"/>
            </a:lnSpc>
            <a:spcBef>
              <a:spcPct val="0"/>
            </a:spcBef>
            <a:spcAft>
              <a:spcPct val="35000"/>
            </a:spcAft>
            <a:buNone/>
          </a:pPr>
          <a:r>
            <a:rPr lang="en-US" sz="1400" kern="1200"/>
            <a:t>The parts-of-speech could shift from action-oriented verbs to more emotive and reflective language as discussions move from trading strategies to reactions and reflections on the incident's impact.</a:t>
          </a:r>
        </a:p>
      </dsp:txBody>
      <dsp:txXfrm>
        <a:off x="1580947" y="3387431"/>
        <a:ext cx="3619203" cy="13694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603DB-5495-4E12-BF1D-2615F55D1AEB}">
      <dsp:nvSpPr>
        <dsp:cNvPr id="0" name=""/>
        <dsp:cNvSpPr/>
      </dsp:nvSpPr>
      <dsp:spPr>
        <a:xfrm>
          <a:off x="581080" y="36781"/>
          <a:ext cx="1298808" cy="129880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A1A7AB-F029-4D47-9A02-825C003DD2B0}">
      <dsp:nvSpPr>
        <dsp:cNvPr id="0" name=""/>
        <dsp:cNvSpPr/>
      </dsp:nvSpPr>
      <dsp:spPr>
        <a:xfrm>
          <a:off x="853830" y="309531"/>
          <a:ext cx="753308" cy="7533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0DD28D-8A54-4519-9408-A2520F8936A6}">
      <dsp:nvSpPr>
        <dsp:cNvPr id="0" name=""/>
        <dsp:cNvSpPr/>
      </dsp:nvSpPr>
      <dsp:spPr>
        <a:xfrm>
          <a:off x="2158204" y="36781"/>
          <a:ext cx="3061476" cy="1298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Transparent communication about trade restrictions to restore trust.</a:t>
          </a:r>
        </a:p>
      </dsp:txBody>
      <dsp:txXfrm>
        <a:off x="2158204" y="36781"/>
        <a:ext cx="3061476" cy="1298808"/>
      </dsp:txXfrm>
    </dsp:sp>
    <dsp:sp modelId="{AB627F7D-2511-4329-813C-AE9C0A9B08DE}">
      <dsp:nvSpPr>
        <dsp:cNvPr id="0" name=""/>
        <dsp:cNvSpPr/>
      </dsp:nvSpPr>
      <dsp:spPr>
        <a:xfrm>
          <a:off x="5753119" y="36781"/>
          <a:ext cx="1298808" cy="129880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6189D-DC39-4947-B9F6-D2BD5F42BA30}">
      <dsp:nvSpPr>
        <dsp:cNvPr id="0" name=""/>
        <dsp:cNvSpPr/>
      </dsp:nvSpPr>
      <dsp:spPr>
        <a:xfrm>
          <a:off x="6025869" y="309531"/>
          <a:ext cx="753308" cy="7533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D0995F-6B8A-4E40-A930-962B347EAE40}">
      <dsp:nvSpPr>
        <dsp:cNvPr id="0" name=""/>
        <dsp:cNvSpPr/>
      </dsp:nvSpPr>
      <dsp:spPr>
        <a:xfrm>
          <a:off x="7330243" y="36781"/>
          <a:ext cx="3061476" cy="1298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Educational initiatives explaining market mechanics and risks, particularly addressing misinformation and panic induced by high volatility.</a:t>
          </a:r>
        </a:p>
      </dsp:txBody>
      <dsp:txXfrm>
        <a:off x="7330243" y="36781"/>
        <a:ext cx="3061476" cy="1298808"/>
      </dsp:txXfrm>
    </dsp:sp>
    <dsp:sp modelId="{6183FF13-7489-4053-9488-CC31C7005067}">
      <dsp:nvSpPr>
        <dsp:cNvPr id="0" name=""/>
        <dsp:cNvSpPr/>
      </dsp:nvSpPr>
      <dsp:spPr>
        <a:xfrm>
          <a:off x="581080" y="1882698"/>
          <a:ext cx="1298808" cy="129880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4C258-BC7B-4B15-9A8C-D16F2875BD98}">
      <dsp:nvSpPr>
        <dsp:cNvPr id="0" name=""/>
        <dsp:cNvSpPr/>
      </dsp:nvSpPr>
      <dsp:spPr>
        <a:xfrm>
          <a:off x="853830" y="2155448"/>
          <a:ext cx="753308" cy="7533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043C0E-3EF1-4660-BA21-97BCD83DF566}">
      <dsp:nvSpPr>
        <dsp:cNvPr id="0" name=""/>
        <dsp:cNvSpPr/>
      </dsp:nvSpPr>
      <dsp:spPr>
        <a:xfrm>
          <a:off x="2158204" y="1882698"/>
          <a:ext cx="3061476" cy="1298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Product feature adjustments to better inform users about potential risks and the status of their trades, aiming to empower users with knowledge and control.</a:t>
          </a:r>
        </a:p>
      </dsp:txBody>
      <dsp:txXfrm>
        <a:off x="2158204" y="1882698"/>
        <a:ext cx="3061476" cy="1298808"/>
      </dsp:txXfrm>
    </dsp:sp>
    <dsp:sp modelId="{6446FF9E-58DC-403B-A911-DE54A46093B7}">
      <dsp:nvSpPr>
        <dsp:cNvPr id="0" name=""/>
        <dsp:cNvSpPr/>
      </dsp:nvSpPr>
      <dsp:spPr>
        <a:xfrm>
          <a:off x="5753119" y="1882698"/>
          <a:ext cx="1298808" cy="129880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C46510-419B-47D3-8266-D897CF3CA13D}">
      <dsp:nvSpPr>
        <dsp:cNvPr id="0" name=""/>
        <dsp:cNvSpPr/>
      </dsp:nvSpPr>
      <dsp:spPr>
        <a:xfrm>
          <a:off x="6025869" y="2155448"/>
          <a:ext cx="753308" cy="7533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2D0DC9-0710-420E-8C10-927ABB7A1F3B}">
      <dsp:nvSpPr>
        <dsp:cNvPr id="0" name=""/>
        <dsp:cNvSpPr/>
      </dsp:nvSpPr>
      <dsp:spPr>
        <a:xfrm>
          <a:off x="7330243" y="1882698"/>
          <a:ext cx="3061476" cy="1298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These recommendations are made to address the loss of trust and to counteract the perception that Robinhood does not have its users' best interests at heart, as well as to prevent future crises through better-informed user decisions.</a:t>
          </a:r>
        </a:p>
      </dsp:txBody>
      <dsp:txXfrm>
        <a:off x="7330243" y="1882698"/>
        <a:ext cx="3061476" cy="12988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C417D-FC14-4864-BE15-B047B9E0D10A}">
      <dsp:nvSpPr>
        <dsp:cNvPr id="0" name=""/>
        <dsp:cNvSpPr/>
      </dsp:nvSpPr>
      <dsp:spPr>
        <a:xfrm>
          <a:off x="0" y="655756"/>
          <a:ext cx="10972800" cy="1210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ECDE37-2CED-496F-B83F-93512ACC595E}">
      <dsp:nvSpPr>
        <dsp:cNvPr id="0" name=""/>
        <dsp:cNvSpPr/>
      </dsp:nvSpPr>
      <dsp:spPr>
        <a:xfrm>
          <a:off x="366214" y="928147"/>
          <a:ext cx="665845" cy="6658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BDF0F2-C19B-446F-811C-6E0A6BFA99FB}">
      <dsp:nvSpPr>
        <dsp:cNvPr id="0" name=""/>
        <dsp:cNvSpPr/>
      </dsp:nvSpPr>
      <dsp:spPr>
        <a:xfrm>
          <a:off x="1398274" y="655756"/>
          <a:ext cx="9574525" cy="121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125" tIns="128125" rIns="128125" bIns="128125" numCol="1" spcCol="1270" anchor="ctr" anchorCtr="0">
          <a:noAutofit/>
        </a:bodyPr>
        <a:lstStyle/>
        <a:p>
          <a:pPr marL="0" lvl="0" indent="0" algn="l" defTabSz="755650">
            <a:lnSpc>
              <a:spcPct val="90000"/>
            </a:lnSpc>
            <a:spcBef>
              <a:spcPct val="0"/>
            </a:spcBef>
            <a:spcAft>
              <a:spcPct val="35000"/>
            </a:spcAft>
            <a:buNone/>
          </a:pPr>
          <a:r>
            <a:rPr lang="en-US" sz="1700" kern="1200"/>
            <a:t>The conversation themes around Robinhood on Twitter in the three phases likely evolved from discussions on market opportunities ("Before") to reactions to the trading restrictions ("During") and debates on market fairness and the role of retail investors in the stock market ("After"). </a:t>
          </a:r>
        </a:p>
      </dsp:txBody>
      <dsp:txXfrm>
        <a:off x="1398274" y="655756"/>
        <a:ext cx="9574525" cy="1210627"/>
      </dsp:txXfrm>
    </dsp:sp>
    <dsp:sp modelId="{C50FB666-671B-42B8-8052-76CCBE4B1022}">
      <dsp:nvSpPr>
        <dsp:cNvPr id="0" name=""/>
        <dsp:cNvSpPr/>
      </dsp:nvSpPr>
      <dsp:spPr>
        <a:xfrm>
          <a:off x="0" y="2169040"/>
          <a:ext cx="10972800" cy="1210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54590F-D80F-4AB6-A0E1-9D2696578827}">
      <dsp:nvSpPr>
        <dsp:cNvPr id="0" name=""/>
        <dsp:cNvSpPr/>
      </dsp:nvSpPr>
      <dsp:spPr>
        <a:xfrm>
          <a:off x="366214" y="2441432"/>
          <a:ext cx="665845" cy="6658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C5771A-F5B3-40A5-9660-A9DCF4107ABB}">
      <dsp:nvSpPr>
        <dsp:cNvPr id="0" name=""/>
        <dsp:cNvSpPr/>
      </dsp:nvSpPr>
      <dsp:spPr>
        <a:xfrm>
          <a:off x="1398274" y="2169040"/>
          <a:ext cx="9574525" cy="121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125" tIns="128125" rIns="128125" bIns="128125" numCol="1" spcCol="1270" anchor="ctr" anchorCtr="0">
          <a:noAutofit/>
        </a:bodyPr>
        <a:lstStyle/>
        <a:p>
          <a:pPr marL="0" lvl="0" indent="0" algn="l" defTabSz="755650">
            <a:lnSpc>
              <a:spcPct val="90000"/>
            </a:lnSpc>
            <a:spcBef>
              <a:spcPct val="0"/>
            </a:spcBef>
            <a:spcAft>
              <a:spcPct val="35000"/>
            </a:spcAft>
            <a:buNone/>
          </a:pPr>
          <a:r>
            <a:rPr lang="en-US" sz="1700" kern="1200"/>
            <a:t>At the Congressional hearing, Robinhood should focus on clarifying its decision-making process, its commitment to democratizing finance, and measures to prevent future incidents.</a:t>
          </a:r>
        </a:p>
      </dsp:txBody>
      <dsp:txXfrm>
        <a:off x="1398274" y="2169040"/>
        <a:ext cx="9574525" cy="12106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5/28/2024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48457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5/28/2024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034684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5/28/2024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95748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5/28/2024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86976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5/28/2024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58406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5/28/2024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70531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5/28/2024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81515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5/28/2024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292618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5/28/2024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663193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5/28/2024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396006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5/28/2024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16953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5/28/2024</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87812198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91"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8" name="Video 1087" descr="Different Hand Drawn Graphs">
            <a:extLst>
              <a:ext uri="{FF2B5EF4-FFF2-40B4-BE49-F238E27FC236}">
                <a16:creationId xmlns:a16="http://schemas.microsoft.com/office/drawing/2014/main" id="{9D3FF4E7-E427-E139-9FAA-AC910402B7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891" r="1" b="1"/>
          <a:stretch/>
        </p:blipFill>
        <p:spPr>
          <a:xfrm>
            <a:off x="0" y="10"/>
            <a:ext cx="12192000" cy="6857990"/>
          </a:xfrm>
          <a:prstGeom prst="rect">
            <a:avLst/>
          </a:prstGeom>
        </p:spPr>
      </p:pic>
      <p:sp>
        <p:nvSpPr>
          <p:cNvPr id="1093" name="Rectangle 1092">
            <a:extLst>
              <a:ext uri="{FF2B5EF4-FFF2-40B4-BE49-F238E27FC236}">
                <a16:creationId xmlns:a16="http://schemas.microsoft.com/office/drawing/2014/main" id="{F4EC6B62-8D18-47C6-815A-17919789F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50443" y="-1383557"/>
            <a:ext cx="6858000" cy="9625112"/>
          </a:xfrm>
          <a:prstGeom prst="rect">
            <a:avLst/>
          </a:prstGeom>
          <a:gradFill>
            <a:gsLst>
              <a:gs pos="100000">
                <a:srgbClr val="000000">
                  <a:alpha val="0"/>
                </a:srgbClr>
              </a:gs>
              <a:gs pos="0">
                <a:schemeClr val="tx1"/>
              </a:gs>
              <a:gs pos="55000">
                <a:srgbClr val="000000">
                  <a:alpha val="46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B4FA9-E187-7512-44A8-E4DFCFF316FC}"/>
              </a:ext>
            </a:extLst>
          </p:cNvPr>
          <p:cNvSpPr>
            <a:spLocks noGrp="1"/>
          </p:cNvSpPr>
          <p:nvPr>
            <p:ph type="ctrTitle"/>
          </p:nvPr>
        </p:nvSpPr>
        <p:spPr>
          <a:xfrm>
            <a:off x="2929467" y="663960"/>
            <a:ext cx="8652933" cy="2184522"/>
          </a:xfrm>
        </p:spPr>
        <p:txBody>
          <a:bodyPr anchor="t">
            <a:normAutofit/>
          </a:bodyPr>
          <a:lstStyle/>
          <a:p>
            <a:pPr algn="r"/>
            <a:r>
              <a:rPr lang="en-US" sz="4800" b="1" dirty="0">
                <a:solidFill>
                  <a:srgbClr val="FFFFFF"/>
                </a:solidFill>
              </a:rPr>
              <a:t>Marketing Analytics</a:t>
            </a:r>
            <a:br>
              <a:rPr lang="en-US" sz="4800" b="1" dirty="0"/>
            </a:br>
            <a:r>
              <a:rPr lang="en-US" b="1" dirty="0"/>
              <a:t> Case Analysis</a:t>
            </a:r>
            <a:endParaRPr lang="en-US" sz="4800" b="1" dirty="0">
              <a:solidFill>
                <a:srgbClr val="FFFFFF"/>
              </a:solidFill>
            </a:endParaRPr>
          </a:p>
        </p:txBody>
      </p:sp>
      <p:sp>
        <p:nvSpPr>
          <p:cNvPr id="3" name="Subtitle 2">
            <a:extLst>
              <a:ext uri="{FF2B5EF4-FFF2-40B4-BE49-F238E27FC236}">
                <a16:creationId xmlns:a16="http://schemas.microsoft.com/office/drawing/2014/main" id="{4CCCB4B0-8F01-FFCA-F879-84B4C2461B95}"/>
              </a:ext>
            </a:extLst>
          </p:cNvPr>
          <p:cNvSpPr>
            <a:spLocks noGrp="1"/>
          </p:cNvSpPr>
          <p:nvPr>
            <p:ph type="subTitle" idx="1"/>
          </p:nvPr>
        </p:nvSpPr>
        <p:spPr>
          <a:xfrm>
            <a:off x="4794742" y="4687464"/>
            <a:ext cx="6787658" cy="1551315"/>
          </a:xfrm>
        </p:spPr>
        <p:txBody>
          <a:bodyPr vert="horz" lIns="91440" tIns="45720" rIns="91440" bIns="45720" rtlCol="0" anchor="ctr">
            <a:noAutofit/>
          </a:bodyPr>
          <a:lstStyle/>
          <a:p>
            <a:pPr algn="r"/>
            <a:r>
              <a:rPr lang="en-US" sz="1400" b="1" dirty="0">
                <a:solidFill>
                  <a:srgbClr val="FFFFFF"/>
                </a:solidFill>
              </a:rPr>
              <a:t>Presented by:</a:t>
            </a:r>
            <a:br>
              <a:rPr lang="en-US" sz="1400" b="1" dirty="0"/>
            </a:br>
            <a:r>
              <a:rPr lang="en-US" sz="1400" b="1" dirty="0" err="1">
                <a:solidFill>
                  <a:srgbClr val="FFFFFF"/>
                </a:solidFill>
              </a:rPr>
              <a:t>Ranjabati</a:t>
            </a:r>
            <a:r>
              <a:rPr lang="en-US" sz="1400" b="1" dirty="0">
                <a:solidFill>
                  <a:srgbClr val="FFFFFF"/>
                </a:solidFill>
              </a:rPr>
              <a:t> Chowdhury</a:t>
            </a:r>
            <a:br>
              <a:rPr lang="en-US" sz="1400" b="1" dirty="0"/>
            </a:br>
            <a:endParaRPr lang="en-US" sz="1400" b="1" i="1" dirty="0">
              <a:solidFill>
                <a:schemeClr val="bg1"/>
              </a:solidFill>
              <a:ea typeface="+mn-lt"/>
              <a:cs typeface="+mn-lt"/>
            </a:endParaRPr>
          </a:p>
        </p:txBody>
      </p:sp>
      <p:sp useBgFill="1">
        <p:nvSpPr>
          <p:cNvPr id="1095" name="Freeform: Shape 1094">
            <a:extLst>
              <a:ext uri="{FF2B5EF4-FFF2-40B4-BE49-F238E27FC236}">
                <a16:creationId xmlns:a16="http://schemas.microsoft.com/office/drawing/2014/main" id="{0EE1950E-A750-4EB6-943D-2FE814B8F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1593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1088"/>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par>
                                <p:cTn id="10" presetID="10" presetClass="entr" presetSubtype="0" fill="hold" grpId="0" nodeType="withEffect">
                                  <p:stCondLst>
                                    <p:cond delay="200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108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088"/>
                                        </p:tgtEl>
                                      </p:cBhvr>
                                    </p:cmd>
                                  </p:childTnLst>
                                </p:cTn>
                              </p:par>
                            </p:childTnLst>
                          </p:cTn>
                        </p:par>
                      </p:childTnLst>
                    </p:cTn>
                  </p:par>
                </p:childTnLst>
              </p:cTn>
              <p:nextCondLst>
                <p:cond evt="onClick" delay="0">
                  <p:tgtEl>
                    <p:spTgt spid="1088"/>
                  </p:tgtEl>
                </p:cond>
              </p:nextCondLst>
            </p:seq>
            <p:video>
              <p:cMediaNode mute="1">
                <p:cTn id="18" repeatCount="indefinite" fill="hold" display="0">
                  <p:stCondLst>
                    <p:cond delay="indefinite"/>
                  </p:stCondLst>
                </p:cTn>
                <p:tgtEl>
                  <p:spTgt spid="1088"/>
                </p:tgtEl>
              </p:cMediaNode>
            </p:vide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57B4D98-895E-7173-C077-6E0FDBB4AE9A}"/>
              </a:ext>
            </a:extLst>
          </p:cNvPr>
          <p:cNvSpPr>
            <a:spLocks noGrp="1"/>
          </p:cNvSpPr>
          <p:nvPr>
            <p:ph type="title"/>
          </p:nvPr>
        </p:nvSpPr>
        <p:spPr>
          <a:xfrm>
            <a:off x="609600" y="552782"/>
            <a:ext cx="5369169" cy="1591902"/>
          </a:xfrm>
        </p:spPr>
        <p:txBody>
          <a:bodyPr>
            <a:normAutofit/>
          </a:bodyPr>
          <a:lstStyle/>
          <a:p>
            <a:r>
              <a:rPr lang="en-US" sz="6000" kern="1200">
                <a:latin typeface="Posterama"/>
                <a:cs typeface="Posterama"/>
              </a:rPr>
              <a:t>THREATS</a:t>
            </a:r>
            <a:endParaRPr lang="en-US" sz="6000">
              <a:latin typeface="Posterama"/>
              <a:cs typeface="Posterama"/>
            </a:endParaRPr>
          </a:p>
        </p:txBody>
      </p:sp>
      <p:sp>
        <p:nvSpPr>
          <p:cNvPr id="3" name="Content Placeholder 2">
            <a:extLst>
              <a:ext uri="{FF2B5EF4-FFF2-40B4-BE49-F238E27FC236}">
                <a16:creationId xmlns:a16="http://schemas.microsoft.com/office/drawing/2014/main" id="{11D1EAC6-7BB4-D83D-DB55-47C5441E8BAD}"/>
              </a:ext>
            </a:extLst>
          </p:cNvPr>
          <p:cNvSpPr>
            <a:spLocks noGrp="1"/>
          </p:cNvSpPr>
          <p:nvPr>
            <p:ph idx="1"/>
          </p:nvPr>
        </p:nvSpPr>
        <p:spPr>
          <a:xfrm>
            <a:off x="610198" y="2391995"/>
            <a:ext cx="5355276" cy="3174788"/>
          </a:xfrm>
        </p:spPr>
        <p:txBody>
          <a:bodyPr vert="horz" lIns="91440" tIns="45720" rIns="91440" bIns="45720" rtlCol="0" anchor="t">
            <a:normAutofit/>
          </a:bodyPr>
          <a:lstStyle/>
          <a:p>
            <a:r>
              <a:rPr lang="en-US" sz="1900">
                <a:latin typeface="Arial"/>
                <a:cs typeface="Arial"/>
              </a:rPr>
              <a:t>•</a:t>
            </a:r>
            <a:r>
              <a:rPr lang="en-US" sz="1900">
                <a:ea typeface="+mn-lt"/>
                <a:cs typeface="+mn-lt"/>
              </a:rPr>
              <a:t>Supply chain instability caused by COVID-19</a:t>
            </a:r>
            <a:endParaRPr lang="en-US" sz="1900"/>
          </a:p>
          <a:p>
            <a:r>
              <a:rPr lang="en-US" sz="1900">
                <a:latin typeface="Arial"/>
                <a:cs typeface="Arial"/>
              </a:rPr>
              <a:t>•</a:t>
            </a:r>
            <a:r>
              <a:rPr lang="en-US" sz="1900">
                <a:ea typeface="+mn-lt"/>
                <a:cs typeface="+mn-lt"/>
              </a:rPr>
              <a:t>Fierce competition from established game retailers</a:t>
            </a:r>
            <a:endParaRPr lang="en-US" sz="1900"/>
          </a:p>
          <a:p>
            <a:r>
              <a:rPr lang="en-US" sz="1900">
                <a:latin typeface="Arial"/>
                <a:cs typeface="Arial"/>
              </a:rPr>
              <a:t>•</a:t>
            </a:r>
            <a:r>
              <a:rPr lang="en-US" sz="1900">
                <a:ea typeface="+mn-lt"/>
                <a:cs typeface="+mn-lt"/>
              </a:rPr>
              <a:t>Economic, social, and political factors affecting demand</a:t>
            </a:r>
            <a:endParaRPr lang="en-US" sz="1900"/>
          </a:p>
          <a:p>
            <a:r>
              <a:rPr lang="en-US" sz="1900">
                <a:latin typeface="Arial"/>
                <a:cs typeface="Arial"/>
              </a:rPr>
              <a:t>•</a:t>
            </a:r>
            <a:r>
              <a:rPr lang="en-US" sz="1900">
                <a:ea typeface="+mn-lt"/>
                <a:cs typeface="+mn-lt"/>
              </a:rPr>
              <a:t>Volatility in stock market due to various factors including short squeezes</a:t>
            </a:r>
            <a:br>
              <a:rPr lang="en-US" sz="1900">
                <a:latin typeface="Arial"/>
                <a:cs typeface="Arial"/>
              </a:rPr>
            </a:br>
            <a:r>
              <a:rPr lang="en-US" sz="1900">
                <a:latin typeface="Arial"/>
                <a:cs typeface="Arial"/>
              </a:rPr>
              <a:t> </a:t>
            </a:r>
            <a:endParaRPr lang="en-US" sz="1900"/>
          </a:p>
          <a:p>
            <a:endParaRPr lang="en-US" sz="1900"/>
          </a:p>
        </p:txBody>
      </p:sp>
      <p:pic>
        <p:nvPicPr>
          <p:cNvPr id="5" name="Picture 4" descr="Checkmate in a chess game">
            <a:extLst>
              <a:ext uri="{FF2B5EF4-FFF2-40B4-BE49-F238E27FC236}">
                <a16:creationId xmlns:a16="http://schemas.microsoft.com/office/drawing/2014/main" id="{8130C04F-30C2-7177-79A8-62D5A8C8C48B}"/>
              </a:ext>
            </a:extLst>
          </p:cNvPr>
          <p:cNvPicPr>
            <a:picLocks noChangeAspect="1"/>
          </p:cNvPicPr>
          <p:nvPr/>
        </p:nvPicPr>
        <p:blipFill rotWithShape="1">
          <a:blip r:embed="rId2"/>
          <a:srcRect l="13826" r="21869" b="11"/>
          <a:stretch/>
        </p:blipFill>
        <p:spPr>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p:spPr>
      </p:pic>
    </p:spTree>
    <p:extLst>
      <p:ext uri="{BB962C8B-B14F-4D97-AF65-F5344CB8AC3E}">
        <p14:creationId xmlns:p14="http://schemas.microsoft.com/office/powerpoint/2010/main" val="3154494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751A421-6C22-BF7A-B849-7E1225A6EE4A}"/>
              </a:ext>
            </a:extLst>
          </p:cNvPr>
          <p:cNvSpPr>
            <a:spLocks noGrp="1"/>
          </p:cNvSpPr>
          <p:nvPr>
            <p:ph type="title"/>
          </p:nvPr>
        </p:nvSpPr>
        <p:spPr>
          <a:xfrm>
            <a:off x="5904118" y="559971"/>
            <a:ext cx="5369169" cy="1154711"/>
          </a:xfrm>
        </p:spPr>
        <p:txBody>
          <a:bodyPr>
            <a:noAutofit/>
          </a:bodyPr>
          <a:lstStyle/>
          <a:p>
            <a:pPr>
              <a:lnSpc>
                <a:spcPct val="90000"/>
              </a:lnSpc>
            </a:pPr>
            <a:r>
              <a:rPr lang="en-US" sz="4000">
                <a:cs typeface="Posterama"/>
              </a:rPr>
              <a:t>Conclusion for SWOT Analysis</a:t>
            </a:r>
            <a:endParaRPr lang="en-US" sz="4000"/>
          </a:p>
        </p:txBody>
      </p:sp>
      <p:pic>
        <p:nvPicPr>
          <p:cNvPr id="20" name="Picture 19" descr="Person holding a puzzle piece">
            <a:extLst>
              <a:ext uri="{FF2B5EF4-FFF2-40B4-BE49-F238E27FC236}">
                <a16:creationId xmlns:a16="http://schemas.microsoft.com/office/drawing/2014/main" id="{09CC4750-DC05-9328-935A-40DC893D1BE5}"/>
              </a:ext>
            </a:extLst>
          </p:cNvPr>
          <p:cNvPicPr>
            <a:picLocks noChangeAspect="1"/>
          </p:cNvPicPr>
          <p:nvPr/>
        </p:nvPicPr>
        <p:blipFill rotWithShape="1">
          <a:blip r:embed="rId2"/>
          <a:srcRect l="22026" r="21463" b="-1"/>
          <a:stretch/>
        </p:blipFill>
        <p:spPr>
          <a:xfrm>
            <a:off x="-16745" y="211090"/>
            <a:ext cx="5544176" cy="6646910"/>
          </a:xfrm>
          <a:custGeom>
            <a:avLst/>
            <a:gdLst/>
            <a:ahLst/>
            <a:cxnLst/>
            <a:rect l="l" t="t" r="r" b="b"/>
            <a:pathLst>
              <a:path w="5544176" h="6646910">
                <a:moveTo>
                  <a:pt x="4779974" y="685250"/>
                </a:moveTo>
                <a:cubicBezTo>
                  <a:pt x="5032054" y="670215"/>
                  <a:pt x="5267008" y="852320"/>
                  <a:pt x="5309474" y="1126951"/>
                </a:cubicBezTo>
                <a:cubicBezTo>
                  <a:pt x="5346050" y="1363456"/>
                  <a:pt x="5216949" y="1600813"/>
                  <a:pt x="5001910" y="1690856"/>
                </a:cubicBezTo>
                <a:cubicBezTo>
                  <a:pt x="4692098" y="1820733"/>
                  <a:pt x="4350283" y="1615922"/>
                  <a:pt x="4306656" y="1273177"/>
                </a:cubicBezTo>
                <a:cubicBezTo>
                  <a:pt x="4276590" y="1039231"/>
                  <a:pt x="4408479" y="807918"/>
                  <a:pt x="4621504" y="721515"/>
                </a:cubicBezTo>
                <a:cubicBezTo>
                  <a:pt x="4671997" y="700903"/>
                  <a:pt x="4725528" y="688659"/>
                  <a:pt x="4779974" y="685250"/>
                </a:cubicBezTo>
                <a:close/>
                <a:moveTo>
                  <a:pt x="2760003" y="352577"/>
                </a:moveTo>
                <a:cubicBezTo>
                  <a:pt x="2869653" y="345991"/>
                  <a:pt x="2971942" y="425187"/>
                  <a:pt x="2990385" y="544679"/>
                </a:cubicBezTo>
                <a:cubicBezTo>
                  <a:pt x="3006348" y="647665"/>
                  <a:pt x="2950167" y="750884"/>
                  <a:pt x="2856557" y="790095"/>
                </a:cubicBezTo>
                <a:cubicBezTo>
                  <a:pt x="2721799" y="846585"/>
                  <a:pt x="2573171" y="757470"/>
                  <a:pt x="2554030" y="608299"/>
                </a:cubicBezTo>
                <a:cubicBezTo>
                  <a:pt x="2540934" y="506165"/>
                  <a:pt x="2598123" y="405659"/>
                  <a:pt x="2691113" y="368075"/>
                </a:cubicBezTo>
                <a:cubicBezTo>
                  <a:pt x="2713089" y="359242"/>
                  <a:pt x="2736352" y="353973"/>
                  <a:pt x="2760003" y="352577"/>
                </a:cubicBezTo>
                <a:close/>
                <a:moveTo>
                  <a:pt x="3630" y="28121"/>
                </a:moveTo>
                <a:cubicBezTo>
                  <a:pt x="53278" y="26959"/>
                  <a:pt x="102920" y="30524"/>
                  <a:pt x="151871" y="38891"/>
                </a:cubicBezTo>
                <a:cubicBezTo>
                  <a:pt x="865103" y="112200"/>
                  <a:pt x="964292" y="593344"/>
                  <a:pt x="1031555" y="832871"/>
                </a:cubicBezTo>
                <a:cubicBezTo>
                  <a:pt x="1053330" y="878203"/>
                  <a:pt x="1074563" y="922528"/>
                  <a:pt x="1096338" y="964607"/>
                </a:cubicBezTo>
                <a:cubicBezTo>
                  <a:pt x="1174682" y="1115560"/>
                  <a:pt x="1260852" y="1237377"/>
                  <a:pt x="1409481" y="1265738"/>
                </a:cubicBezTo>
                <a:cubicBezTo>
                  <a:pt x="1767492" y="1334008"/>
                  <a:pt x="1973154" y="762896"/>
                  <a:pt x="2318612" y="859062"/>
                </a:cubicBezTo>
                <a:cubicBezTo>
                  <a:pt x="2496300" y="908501"/>
                  <a:pt x="2583943" y="1098510"/>
                  <a:pt x="2675615" y="1267985"/>
                </a:cubicBezTo>
                <a:cubicBezTo>
                  <a:pt x="2731099" y="1370507"/>
                  <a:pt x="2875466" y="1386005"/>
                  <a:pt x="2952957" y="1297896"/>
                </a:cubicBezTo>
                <a:cubicBezTo>
                  <a:pt x="2992292" y="1253804"/>
                  <a:pt x="3027543" y="1206225"/>
                  <a:pt x="3058268" y="1155778"/>
                </a:cubicBezTo>
                <a:cubicBezTo>
                  <a:pt x="3256027" y="815280"/>
                  <a:pt x="3063848" y="537317"/>
                  <a:pt x="3306706" y="310500"/>
                </a:cubicBezTo>
                <a:cubicBezTo>
                  <a:pt x="3358006" y="262378"/>
                  <a:pt x="3524148" y="107395"/>
                  <a:pt x="3735234" y="107395"/>
                </a:cubicBezTo>
                <a:cubicBezTo>
                  <a:pt x="3766510" y="107395"/>
                  <a:pt x="3797693" y="110804"/>
                  <a:pt x="3828224" y="117624"/>
                </a:cubicBezTo>
                <a:cubicBezTo>
                  <a:pt x="4046595" y="166056"/>
                  <a:pt x="4222967" y="384349"/>
                  <a:pt x="4231180" y="592260"/>
                </a:cubicBezTo>
                <a:cubicBezTo>
                  <a:pt x="4242339" y="872003"/>
                  <a:pt x="3941207" y="932136"/>
                  <a:pt x="3873092" y="1299370"/>
                </a:cubicBezTo>
                <a:cubicBezTo>
                  <a:pt x="3837368" y="1492245"/>
                  <a:pt x="3867280" y="1798492"/>
                  <a:pt x="4050935" y="1948439"/>
                </a:cubicBezTo>
                <a:cubicBezTo>
                  <a:pt x="4358421" y="2199435"/>
                  <a:pt x="4810507" y="1777182"/>
                  <a:pt x="5211525" y="2027402"/>
                </a:cubicBezTo>
                <a:cubicBezTo>
                  <a:pt x="5429122" y="2163013"/>
                  <a:pt x="5566824" y="2456164"/>
                  <a:pt x="5541097" y="2700958"/>
                </a:cubicBezTo>
                <a:cubicBezTo>
                  <a:pt x="5501654" y="3076251"/>
                  <a:pt x="5098698" y="3142194"/>
                  <a:pt x="5094823" y="3471378"/>
                </a:cubicBezTo>
                <a:cubicBezTo>
                  <a:pt x="5091415" y="3745236"/>
                  <a:pt x="5419668" y="3893242"/>
                  <a:pt x="5505528" y="4272564"/>
                </a:cubicBezTo>
                <a:cubicBezTo>
                  <a:pt x="5569691" y="4556184"/>
                  <a:pt x="5439041" y="4752005"/>
                  <a:pt x="5281423" y="4965183"/>
                </a:cubicBezTo>
                <a:cubicBezTo>
                  <a:pt x="5068244" y="5253608"/>
                  <a:pt x="4866301" y="5146281"/>
                  <a:pt x="4675749" y="5385343"/>
                </a:cubicBezTo>
                <a:cubicBezTo>
                  <a:pt x="4370191" y="5769070"/>
                  <a:pt x="4714176" y="6260683"/>
                  <a:pt x="4508838" y="6598516"/>
                </a:cubicBezTo>
                <a:lnTo>
                  <a:pt x="4472787" y="6646910"/>
                </a:lnTo>
                <a:lnTo>
                  <a:pt x="3367517" y="6646910"/>
                </a:lnTo>
                <a:lnTo>
                  <a:pt x="2998981" y="6646910"/>
                </a:lnTo>
                <a:lnTo>
                  <a:pt x="2648733" y="6646910"/>
                </a:lnTo>
                <a:lnTo>
                  <a:pt x="0" y="6646910"/>
                </a:lnTo>
                <a:lnTo>
                  <a:pt x="0" y="28222"/>
                </a:lnTo>
                <a:close/>
                <a:moveTo>
                  <a:pt x="1509522" y="767"/>
                </a:moveTo>
                <a:cubicBezTo>
                  <a:pt x="1736339" y="-12639"/>
                  <a:pt x="1947814" y="150946"/>
                  <a:pt x="1986017" y="398066"/>
                </a:cubicBezTo>
                <a:cubicBezTo>
                  <a:pt x="2019183" y="611090"/>
                  <a:pt x="1902946" y="824502"/>
                  <a:pt x="1709217" y="905558"/>
                </a:cubicBezTo>
                <a:cubicBezTo>
                  <a:pt x="1430403" y="1021795"/>
                  <a:pt x="1123149" y="837830"/>
                  <a:pt x="1083551" y="529879"/>
                </a:cubicBezTo>
                <a:cubicBezTo>
                  <a:pt x="1056506" y="319025"/>
                  <a:pt x="1175223" y="110882"/>
                  <a:pt x="1366937" y="33390"/>
                </a:cubicBezTo>
                <a:cubicBezTo>
                  <a:pt x="1412379" y="14871"/>
                  <a:pt x="1460539" y="3866"/>
                  <a:pt x="1509522" y="767"/>
                </a:cubicBezTo>
                <a:close/>
              </a:path>
            </a:pathLst>
          </a:custGeom>
        </p:spPr>
      </p:pic>
      <p:sp>
        <p:nvSpPr>
          <p:cNvPr id="21" name="Content Placeholder 2">
            <a:extLst>
              <a:ext uri="{FF2B5EF4-FFF2-40B4-BE49-F238E27FC236}">
                <a16:creationId xmlns:a16="http://schemas.microsoft.com/office/drawing/2014/main" id="{0C1E94DD-3988-EF91-6417-6F4518AD57CC}"/>
              </a:ext>
            </a:extLst>
          </p:cNvPr>
          <p:cNvSpPr>
            <a:spLocks noGrp="1"/>
          </p:cNvSpPr>
          <p:nvPr>
            <p:ph idx="1"/>
          </p:nvPr>
        </p:nvSpPr>
        <p:spPr>
          <a:xfrm>
            <a:off x="5906486" y="1850975"/>
            <a:ext cx="5966313" cy="3174788"/>
          </a:xfrm>
        </p:spPr>
        <p:txBody>
          <a:bodyPr vert="horz" lIns="91440" tIns="45720" rIns="91440" bIns="45720" rtlCol="0" anchor="t">
            <a:noAutofit/>
          </a:bodyPr>
          <a:lstStyle/>
          <a:p>
            <a:pPr>
              <a:lnSpc>
                <a:spcPct val="100000"/>
              </a:lnSpc>
            </a:pPr>
            <a:r>
              <a:rPr lang="en-US" sz="1400" b="1">
                <a:ea typeface="+mn-lt"/>
                <a:cs typeface="+mn-lt"/>
              </a:rPr>
              <a:t>Strategic Advantages: </a:t>
            </a:r>
            <a:r>
              <a:rPr lang="en-US" sz="1400">
                <a:ea typeface="+mn-lt"/>
                <a:cs typeface="+mn-lt"/>
              </a:rPr>
              <a:t>GameStop's global market leadership, loyal customer base, and extensive distribution network, alongside its recognized brand and strong stock market presence, cement its competitive edge and industry dominance.</a:t>
            </a:r>
          </a:p>
          <a:p>
            <a:pPr>
              <a:lnSpc>
                <a:spcPct val="100000"/>
              </a:lnSpc>
            </a:pPr>
            <a:r>
              <a:rPr lang="en-US" sz="1400" b="1">
                <a:ea typeface="+mn-lt"/>
                <a:cs typeface="+mn-lt"/>
              </a:rPr>
              <a:t>Challenges and Adaptation:</a:t>
            </a:r>
            <a:r>
              <a:rPr lang="en-US" sz="1400">
                <a:ea typeface="+mn-lt"/>
                <a:cs typeface="+mn-lt"/>
              </a:rPr>
              <a:t> GameStop confronts supplier dependencies, declining physical store demand, and hedge fund pressures. Yet, opportunities for innovation, like online transition and trade-in focus, offer avenues for growth and resilience.</a:t>
            </a:r>
          </a:p>
          <a:p>
            <a:pPr>
              <a:lnSpc>
                <a:spcPct val="100000"/>
              </a:lnSpc>
            </a:pPr>
            <a:r>
              <a:rPr lang="en-US" sz="1400" b="1">
                <a:ea typeface="+mn-lt"/>
                <a:cs typeface="+mn-lt"/>
              </a:rPr>
              <a:t>Navigating Uncertainty: </a:t>
            </a:r>
            <a:r>
              <a:rPr lang="en-US" sz="1400">
                <a:ea typeface="+mn-lt"/>
                <a:cs typeface="+mn-lt"/>
              </a:rPr>
              <a:t>Despite supply chain disruptions, fierce competition, and economic volatility, GameStop's strategic positioning enables it to seize opportunities and mitigate risks, ensuring long-term viability and market resilience.</a:t>
            </a:r>
          </a:p>
        </p:txBody>
      </p:sp>
    </p:spTree>
    <p:extLst>
      <p:ext uri="{BB962C8B-B14F-4D97-AF65-F5344CB8AC3E}">
        <p14:creationId xmlns:p14="http://schemas.microsoft.com/office/powerpoint/2010/main" val="152454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4D09DC-61E1-0237-A74E-09D27E1D122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97983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76F3-BA63-0224-37FA-845DE698266D}"/>
              </a:ext>
            </a:extLst>
          </p:cNvPr>
          <p:cNvSpPr>
            <a:spLocks noGrp="1"/>
          </p:cNvSpPr>
          <p:nvPr>
            <p:ph type="title"/>
          </p:nvPr>
        </p:nvSpPr>
        <p:spPr>
          <a:xfrm>
            <a:off x="604608" y="557584"/>
            <a:ext cx="10972800" cy="807979"/>
          </a:xfrm>
        </p:spPr>
        <p:txBody>
          <a:bodyPr/>
          <a:lstStyle/>
          <a:p>
            <a:pPr algn="ctr"/>
            <a:r>
              <a:rPr lang="en-US" sz="3600" baseline="0">
                <a:latin typeface="Posterama"/>
              </a:rPr>
              <a:t>Word cloud of most frequent words</a:t>
            </a:r>
            <a:r>
              <a:rPr lang="en-US" sz="3600">
                <a:latin typeface="Posterama"/>
              </a:rPr>
              <a:t>(Before Phase</a:t>
            </a:r>
            <a:r>
              <a:rPr lang="en-US" sz="3600" baseline="0">
                <a:latin typeface="Posterama"/>
              </a:rPr>
              <a:t>)</a:t>
            </a:r>
            <a:r>
              <a:rPr lang="en-US" sz="3600">
                <a:latin typeface="Posterama"/>
                <a:ea typeface="Posterama"/>
                <a:cs typeface="Posterama"/>
              </a:rPr>
              <a:t>​</a:t>
            </a:r>
            <a:endParaRPr lang="en-US"/>
          </a:p>
        </p:txBody>
      </p:sp>
      <p:pic>
        <p:nvPicPr>
          <p:cNvPr id="4" name="Content Placeholder 3" descr="A word cloud with colorful text&#10;&#10;Description automatically generated">
            <a:extLst>
              <a:ext uri="{FF2B5EF4-FFF2-40B4-BE49-F238E27FC236}">
                <a16:creationId xmlns:a16="http://schemas.microsoft.com/office/drawing/2014/main" id="{B317E7DC-C030-B2CA-5248-3AD800E288C1}"/>
              </a:ext>
            </a:extLst>
          </p:cNvPr>
          <p:cNvPicPr>
            <a:picLocks noGrp="1" noChangeAspect="1"/>
          </p:cNvPicPr>
          <p:nvPr>
            <p:ph idx="1"/>
          </p:nvPr>
        </p:nvPicPr>
        <p:blipFill rotWithShape="1">
          <a:blip r:embed="rId2"/>
          <a:srcRect t="19395" r="-150"/>
          <a:stretch/>
        </p:blipFill>
        <p:spPr>
          <a:xfrm>
            <a:off x="4572653" y="1696450"/>
            <a:ext cx="7618702" cy="5158648"/>
          </a:xfrm>
        </p:spPr>
      </p:pic>
      <p:sp>
        <p:nvSpPr>
          <p:cNvPr id="5" name="TextBox 4">
            <a:extLst>
              <a:ext uri="{FF2B5EF4-FFF2-40B4-BE49-F238E27FC236}">
                <a16:creationId xmlns:a16="http://schemas.microsoft.com/office/drawing/2014/main" id="{F6DBC7A7-1E38-0CFB-02FE-11C67AC3C7D9}"/>
              </a:ext>
            </a:extLst>
          </p:cNvPr>
          <p:cNvSpPr txBox="1"/>
          <p:nvPr/>
        </p:nvSpPr>
        <p:spPr>
          <a:xfrm>
            <a:off x="170133" y="2751666"/>
            <a:ext cx="486385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This visualization displays a mix of both positive and negative terms, with significant representation of words such as "disappointed" and "happy," suggesting a diverse range of sentiments within the data.</a:t>
            </a:r>
          </a:p>
          <a:p>
            <a:pPr algn="l"/>
            <a:endParaRPr lang="en-US"/>
          </a:p>
        </p:txBody>
      </p:sp>
    </p:spTree>
    <p:extLst>
      <p:ext uri="{BB962C8B-B14F-4D97-AF65-F5344CB8AC3E}">
        <p14:creationId xmlns:p14="http://schemas.microsoft.com/office/powerpoint/2010/main" val="2605696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A7383-2C7C-5F5C-E9EE-E5491DA1C29E}"/>
              </a:ext>
            </a:extLst>
          </p:cNvPr>
          <p:cNvSpPr>
            <a:spLocks noGrp="1"/>
          </p:cNvSpPr>
          <p:nvPr>
            <p:ph type="title"/>
          </p:nvPr>
        </p:nvSpPr>
        <p:spPr>
          <a:xfrm>
            <a:off x="609600" y="390144"/>
            <a:ext cx="10951234" cy="750469"/>
          </a:xfrm>
        </p:spPr>
        <p:txBody>
          <a:bodyPr>
            <a:normAutofit/>
          </a:bodyPr>
          <a:lstStyle/>
          <a:p>
            <a:pPr algn="ctr"/>
            <a:r>
              <a:rPr lang="en-US" sz="3600">
                <a:cs typeface="Posterama"/>
              </a:rPr>
              <a:t>Word cloud of most frequent words(During Phase)</a:t>
            </a:r>
          </a:p>
        </p:txBody>
      </p:sp>
      <p:pic>
        <p:nvPicPr>
          <p:cNvPr id="4" name="Content Placeholder 3" descr="A close up of words&#10;&#10;Description automatically generated">
            <a:extLst>
              <a:ext uri="{FF2B5EF4-FFF2-40B4-BE49-F238E27FC236}">
                <a16:creationId xmlns:a16="http://schemas.microsoft.com/office/drawing/2014/main" id="{2EE990A6-D8FE-47BB-9EAE-4210168B52DC}"/>
              </a:ext>
            </a:extLst>
          </p:cNvPr>
          <p:cNvPicPr>
            <a:picLocks noGrp="1" noChangeAspect="1"/>
          </p:cNvPicPr>
          <p:nvPr>
            <p:ph idx="1"/>
          </p:nvPr>
        </p:nvPicPr>
        <p:blipFill rotWithShape="1">
          <a:blip r:embed="rId2"/>
          <a:srcRect l="-489" t="8511" r="8" b="12"/>
          <a:stretch/>
        </p:blipFill>
        <p:spPr>
          <a:xfrm>
            <a:off x="5378178" y="2279595"/>
            <a:ext cx="6827082" cy="4591717"/>
          </a:xfrm>
        </p:spPr>
      </p:pic>
      <p:sp>
        <p:nvSpPr>
          <p:cNvPr id="5" name="TextBox 4">
            <a:extLst>
              <a:ext uri="{FF2B5EF4-FFF2-40B4-BE49-F238E27FC236}">
                <a16:creationId xmlns:a16="http://schemas.microsoft.com/office/drawing/2014/main" id="{24EB0597-FA80-1678-D6BC-5E303D208281}"/>
              </a:ext>
            </a:extLst>
          </p:cNvPr>
          <p:cNvSpPr txBox="1"/>
          <p:nvPr/>
        </p:nvSpPr>
        <p:spPr>
          <a:xfrm>
            <a:off x="270087" y="2413000"/>
            <a:ext cx="507322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This word cloud highlights key terms predominantly associated with positive emotions, with words like "enjoy" and "satisfied" appearing prominently, reflecting a generally positive sentiment in the dataset.</a:t>
            </a:r>
          </a:p>
          <a:p>
            <a:pPr algn="l"/>
            <a:endParaRPr lang="en-US"/>
          </a:p>
        </p:txBody>
      </p:sp>
    </p:spTree>
    <p:extLst>
      <p:ext uri="{BB962C8B-B14F-4D97-AF65-F5344CB8AC3E}">
        <p14:creationId xmlns:p14="http://schemas.microsoft.com/office/powerpoint/2010/main" val="3791430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3DAE-1A68-AB94-514A-6E930B70C529}"/>
              </a:ext>
            </a:extLst>
          </p:cNvPr>
          <p:cNvSpPr>
            <a:spLocks noGrp="1"/>
          </p:cNvSpPr>
          <p:nvPr>
            <p:ph type="title"/>
          </p:nvPr>
        </p:nvSpPr>
        <p:spPr>
          <a:xfrm>
            <a:off x="940279" y="608104"/>
            <a:ext cx="10972800" cy="606696"/>
          </a:xfrm>
        </p:spPr>
        <p:txBody>
          <a:bodyPr>
            <a:normAutofit fontScale="90000"/>
          </a:bodyPr>
          <a:lstStyle/>
          <a:p>
            <a:r>
              <a:rPr lang="en-US" sz="4000" baseline="0">
                <a:latin typeface="Posterama"/>
              </a:rPr>
              <a:t>Word cloud of most frequent words(</a:t>
            </a:r>
            <a:r>
              <a:rPr lang="en-US" sz="4000">
                <a:latin typeface="Posterama"/>
              </a:rPr>
              <a:t>After Phase</a:t>
            </a:r>
            <a:r>
              <a:rPr lang="en-US" sz="4000" baseline="0">
                <a:latin typeface="Posterama"/>
              </a:rPr>
              <a:t>)​</a:t>
            </a:r>
            <a:r>
              <a:rPr lang="en-US" sz="4000">
                <a:latin typeface="Posterama"/>
                <a:ea typeface="Posterama"/>
                <a:cs typeface="Posterama"/>
              </a:rPr>
              <a:t>​</a:t>
            </a:r>
            <a:endParaRPr lang="en-US" sz="4000">
              <a:cs typeface="Posterama"/>
            </a:endParaRPr>
          </a:p>
        </p:txBody>
      </p:sp>
      <p:pic>
        <p:nvPicPr>
          <p:cNvPr id="4" name="Content Placeholder 3" descr="A close up of words&#10;&#10;Description automatically generated">
            <a:extLst>
              <a:ext uri="{FF2B5EF4-FFF2-40B4-BE49-F238E27FC236}">
                <a16:creationId xmlns:a16="http://schemas.microsoft.com/office/drawing/2014/main" id="{7DC59451-6513-C9FD-0666-D9BE6E4490F1}"/>
              </a:ext>
            </a:extLst>
          </p:cNvPr>
          <p:cNvPicPr>
            <a:picLocks noGrp="1" noChangeAspect="1"/>
          </p:cNvPicPr>
          <p:nvPr>
            <p:ph idx="1"/>
          </p:nvPr>
        </p:nvPicPr>
        <p:blipFill>
          <a:blip r:embed="rId2"/>
          <a:stretch>
            <a:fillRect/>
          </a:stretch>
        </p:blipFill>
        <p:spPr>
          <a:xfrm>
            <a:off x="4596895" y="1631751"/>
            <a:ext cx="7591775" cy="5222666"/>
          </a:xfrm>
        </p:spPr>
      </p:pic>
      <p:sp>
        <p:nvSpPr>
          <p:cNvPr id="3" name="TextBox 2">
            <a:extLst>
              <a:ext uri="{FF2B5EF4-FFF2-40B4-BE49-F238E27FC236}">
                <a16:creationId xmlns:a16="http://schemas.microsoft.com/office/drawing/2014/main" id="{5CF59A7E-D367-363B-92FA-EF6F53FC5082}"/>
              </a:ext>
            </a:extLst>
          </p:cNvPr>
          <p:cNvSpPr txBox="1"/>
          <p:nvPr/>
        </p:nvSpPr>
        <p:spPr>
          <a:xfrm>
            <a:off x="330680" y="2372263"/>
            <a:ext cx="453979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This word cloud displays emotions such as anger, anticipation, and trust are highlighted. Each word's size corresponds to its frequency in a dataset of 4,997 rows, offering insights into the collective emotional response captured."</a:t>
            </a:r>
          </a:p>
        </p:txBody>
      </p:sp>
    </p:spTree>
    <p:extLst>
      <p:ext uri="{BB962C8B-B14F-4D97-AF65-F5344CB8AC3E}">
        <p14:creationId xmlns:p14="http://schemas.microsoft.com/office/powerpoint/2010/main" val="630128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1F83380-A9BD-7AB3-C50A-409C236046D3}"/>
              </a:ext>
            </a:extLst>
          </p:cNvPr>
          <p:cNvSpPr>
            <a:spLocks noGrp="1"/>
          </p:cNvSpPr>
          <p:nvPr>
            <p:ph type="title"/>
          </p:nvPr>
        </p:nvSpPr>
        <p:spPr>
          <a:xfrm>
            <a:off x="5583412" y="552782"/>
            <a:ext cx="5919373" cy="1611920"/>
          </a:xfrm>
        </p:spPr>
        <p:txBody>
          <a:bodyPr>
            <a:normAutofit/>
          </a:bodyPr>
          <a:lstStyle/>
          <a:p>
            <a:pPr>
              <a:lnSpc>
                <a:spcPct val="90000"/>
              </a:lnSpc>
            </a:pPr>
            <a:r>
              <a:rPr lang="en-US" sz="3700">
                <a:ea typeface="+mj-lt"/>
                <a:cs typeface="+mj-lt"/>
              </a:rPr>
              <a:t>Common Characteristics &amp; Limitations</a:t>
            </a:r>
            <a:endParaRPr lang="en-US" sz="3700"/>
          </a:p>
        </p:txBody>
      </p:sp>
      <p:pic>
        <p:nvPicPr>
          <p:cNvPr id="47" name="Picture 46" descr="Question mark on green pastel background">
            <a:extLst>
              <a:ext uri="{FF2B5EF4-FFF2-40B4-BE49-F238E27FC236}">
                <a16:creationId xmlns:a16="http://schemas.microsoft.com/office/drawing/2014/main" id="{DDC65D4B-CBD7-7915-D165-A1D38E753E96}"/>
              </a:ext>
            </a:extLst>
          </p:cNvPr>
          <p:cNvPicPr>
            <a:picLocks noChangeAspect="1"/>
          </p:cNvPicPr>
          <p:nvPr/>
        </p:nvPicPr>
        <p:blipFill rotWithShape="1">
          <a:blip r:embed="rId2"/>
          <a:srcRect l="37546" r="4" b="4"/>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Content Placeholder 2">
            <a:extLst>
              <a:ext uri="{FF2B5EF4-FFF2-40B4-BE49-F238E27FC236}">
                <a16:creationId xmlns:a16="http://schemas.microsoft.com/office/drawing/2014/main" id="{A50D43DC-B092-46DB-6954-44B4F9CE3A0A}"/>
              </a:ext>
            </a:extLst>
          </p:cNvPr>
          <p:cNvSpPr>
            <a:spLocks noGrp="1"/>
          </p:cNvSpPr>
          <p:nvPr>
            <p:ph idx="1"/>
          </p:nvPr>
        </p:nvSpPr>
        <p:spPr>
          <a:xfrm>
            <a:off x="4546233" y="2284534"/>
            <a:ext cx="7301055" cy="3663249"/>
          </a:xfrm>
        </p:spPr>
        <p:txBody>
          <a:bodyPr vert="horz" lIns="91440" tIns="45720" rIns="91440" bIns="45720" rtlCol="0" anchor="t">
            <a:normAutofit fontScale="92500"/>
          </a:bodyPr>
          <a:lstStyle/>
          <a:p>
            <a:pPr>
              <a:lnSpc>
                <a:spcPct val="100000"/>
              </a:lnSpc>
            </a:pPr>
            <a:r>
              <a:rPr lang="en-US" sz="1100">
                <a:ea typeface="+mn-lt"/>
                <a:cs typeface="+mn-lt"/>
              </a:rPr>
              <a:t>Common Characteristics:</a:t>
            </a:r>
          </a:p>
          <a:p>
            <a:pPr marL="342900" indent="-342900">
              <a:lnSpc>
                <a:spcPct val="100000"/>
              </a:lnSpc>
              <a:buFont typeface="Arial" panose="020B0504020202020204" pitchFamily="34" charset="0"/>
              <a:buChar char="•"/>
            </a:pPr>
            <a:r>
              <a:rPr lang="en-US" sz="1100">
                <a:ea typeface="+mn-lt"/>
                <a:cs typeface="+mn-lt"/>
              </a:rPr>
              <a:t>All three results employ a large list of default stop words (851 words) and custom stop words, which suggests that common and less meaningful words (like "and", "the", etc.) are omitted to focus on more significant terms relevant to sentiment analysis.</a:t>
            </a:r>
            <a:endParaRPr lang="en-US" sz="1100"/>
          </a:p>
          <a:p>
            <a:pPr marL="342900" indent="-342900">
              <a:lnSpc>
                <a:spcPct val="100000"/>
              </a:lnSpc>
              <a:buFont typeface="Arial" panose="020B0504020202020204" pitchFamily="34" charset="0"/>
              <a:buChar char="•"/>
            </a:pPr>
            <a:r>
              <a:rPr lang="en-US" sz="1100">
                <a:ea typeface="+mn-lt"/>
                <a:cs typeface="+mn-lt"/>
              </a:rPr>
              <a:t>Each word cloud is generated from a corpus of approximately 4,999 entries, ensuring a robust sample size for analysis</a:t>
            </a:r>
            <a:endParaRPr lang="en-US" sz="1100"/>
          </a:p>
          <a:p>
            <a:pPr>
              <a:lnSpc>
                <a:spcPct val="100000"/>
              </a:lnSpc>
            </a:pPr>
            <a:r>
              <a:rPr lang="en-US" sz="1100">
                <a:ea typeface="+mn-lt"/>
                <a:cs typeface="+mn-lt"/>
              </a:rPr>
              <a:t>Limitations:</a:t>
            </a:r>
          </a:p>
          <a:p>
            <a:pPr marL="342900" indent="-342900">
              <a:lnSpc>
                <a:spcPct val="100000"/>
              </a:lnSpc>
              <a:buFont typeface="Arial" panose="020B0504020202020204" pitchFamily="34" charset="0"/>
              <a:buChar char="•"/>
            </a:pPr>
            <a:r>
              <a:rPr lang="en-US" sz="1100">
                <a:ea typeface="+mn-lt"/>
                <a:cs typeface="+mn-lt"/>
              </a:rPr>
              <a:t>Word clouds provide a quick visual impression but lack depth in terms of context and sentiment intensity. They show what is being talked about, not how it's being discussed. </a:t>
            </a:r>
            <a:r>
              <a:rPr lang="en-US" sz="1100">
                <a:solidFill>
                  <a:srgbClr val="000000"/>
                </a:solidFill>
                <a:ea typeface="+mn-lt"/>
                <a:cs typeface="+mn-lt"/>
              </a:rPr>
              <a:t>It's like hearing a lot of noise without knowing what the conversation is about.</a:t>
            </a:r>
            <a:endParaRPr lang="en-US" sz="1100">
              <a:solidFill>
                <a:srgbClr val="000000"/>
              </a:solidFill>
            </a:endParaRPr>
          </a:p>
          <a:p>
            <a:pPr marL="342900" indent="-342900">
              <a:lnSpc>
                <a:spcPct val="100000"/>
              </a:lnSpc>
              <a:buFont typeface="Arial" panose="020B0504020202020204" pitchFamily="34" charset="0"/>
              <a:buChar char="•"/>
            </a:pPr>
            <a:r>
              <a:rPr lang="en-US" sz="1100">
                <a:ea typeface="+mn-lt"/>
                <a:cs typeface="+mn-lt"/>
              </a:rPr>
              <a:t>Similar terms not combined due to the lack of stemming might cause important themes to be underrepresented visually.</a:t>
            </a:r>
          </a:p>
          <a:p>
            <a:pPr marL="342900" indent="-342900">
              <a:lnSpc>
                <a:spcPct val="100000"/>
              </a:lnSpc>
              <a:buFont typeface="Arial" panose="020B0504020202020204" pitchFamily="34" charset="0"/>
              <a:buChar char="•"/>
            </a:pPr>
            <a:br>
              <a:rPr lang="en-US" sz="1100">
                <a:ea typeface="+mn-lt"/>
                <a:cs typeface="+mn-lt"/>
              </a:rPr>
            </a:br>
            <a:r>
              <a:rPr lang="en-US" sz="1100" err="1"/>
              <a:t>Ex:</a:t>
            </a:r>
            <a:r>
              <a:rPr lang="en-US" sz="1100" err="1">
                <a:ea typeface="+mn-lt"/>
                <a:cs typeface="+mn-lt"/>
              </a:rPr>
              <a:t>Imagine</a:t>
            </a:r>
            <a:r>
              <a:rPr lang="en-US" sz="1100">
                <a:ea typeface="+mn-lt"/>
                <a:cs typeface="+mn-lt"/>
              </a:rPr>
              <a:t> you have a pile of apples, oranges, and bananas but you count red and green apples separately. If you do this, it might look like you have fewer apples than oranges, even if you actually have more apples when you count both red and green ones together. This is what happens when similar words (like "run" and "running") are counted separately in a word cloud because they're not "stemmed" to their root form (like just "run"). So, you might not see the full picture of which themes are truly most talked about.</a:t>
            </a:r>
            <a:endParaRPr lang="en-US"/>
          </a:p>
          <a:p>
            <a:pPr>
              <a:lnSpc>
                <a:spcPct val="100000"/>
              </a:lnSpc>
            </a:pPr>
            <a:endParaRPr lang="en-US" sz="1100"/>
          </a:p>
        </p:txBody>
      </p:sp>
    </p:spTree>
    <p:extLst>
      <p:ext uri="{BB962C8B-B14F-4D97-AF65-F5344CB8AC3E}">
        <p14:creationId xmlns:p14="http://schemas.microsoft.com/office/powerpoint/2010/main" val="3068481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7666C1A-000B-D0F1-AC61-088D5A6E955F}"/>
              </a:ext>
            </a:extLst>
          </p:cNvPr>
          <p:cNvSpPr>
            <a:spLocks noGrp="1"/>
          </p:cNvSpPr>
          <p:nvPr>
            <p:ph type="title"/>
          </p:nvPr>
        </p:nvSpPr>
        <p:spPr>
          <a:xfrm>
            <a:off x="5357778" y="258047"/>
            <a:ext cx="6224622" cy="1435069"/>
          </a:xfrm>
        </p:spPr>
        <p:txBody>
          <a:bodyPr vert="horz" lIns="91440" tIns="45720" rIns="91440" bIns="45720" rtlCol="0" anchor="b">
            <a:noAutofit/>
          </a:bodyPr>
          <a:lstStyle/>
          <a:p>
            <a:pPr>
              <a:lnSpc>
                <a:spcPct val="90000"/>
              </a:lnSpc>
            </a:pPr>
            <a:r>
              <a:rPr lang="en-US" sz="1600" b="1" kern="1200">
                <a:latin typeface="+mj-lt"/>
                <a:ea typeface="+mj-ea"/>
                <a:cs typeface="+mj-cs"/>
              </a:rPr>
              <a:t>Summarizing</a:t>
            </a:r>
            <a:r>
              <a:rPr lang="en-US" sz="1600" b="1" kern="1200" baseline="0">
                <a:latin typeface="+mj-lt"/>
                <a:ea typeface="+mj-ea"/>
                <a:cs typeface="+mj-cs"/>
              </a:rPr>
              <a:t> the insights from the word clouds, sentiment </a:t>
            </a:r>
            <a:r>
              <a:rPr lang="en-US" sz="1600" b="1" kern="1200">
                <a:latin typeface="+mj-lt"/>
                <a:ea typeface="+mj-ea"/>
                <a:cs typeface="+mj-cs"/>
              </a:rPr>
              <a:t>​</a:t>
            </a:r>
            <a:r>
              <a:rPr lang="en-US" sz="1600" b="1" kern="1200" baseline="0">
                <a:latin typeface="+mj-lt"/>
                <a:ea typeface="+mj-ea"/>
                <a:cs typeface="+mj-cs"/>
              </a:rPr>
              <a:t>analysis, emotion analysis, and parts-of-speech tags from the Twitter </a:t>
            </a:r>
            <a:r>
              <a:rPr lang="en-US" sz="1600" b="1" kern="1200">
                <a:latin typeface="+mj-lt"/>
                <a:ea typeface="+mj-ea"/>
                <a:cs typeface="+mj-cs"/>
              </a:rPr>
              <a:t>​</a:t>
            </a:r>
            <a:r>
              <a:rPr lang="en-US" sz="1600" b="1" kern="1200" baseline="0">
                <a:latin typeface="+mj-lt"/>
                <a:ea typeface="+mj-ea"/>
                <a:cs typeface="+mj-cs"/>
              </a:rPr>
              <a:t>data obtained in the “during” phase of the GameStop debacle </a:t>
            </a:r>
            <a:r>
              <a:rPr lang="en-US" sz="1600" b="1" kern="1200">
                <a:latin typeface="+mj-lt"/>
                <a:ea typeface="+mj-ea"/>
                <a:cs typeface="+mj-cs"/>
              </a:rPr>
              <a:t>​</a:t>
            </a:r>
            <a:endParaRPr lang="en-US" sz="1600" b="1" kern="1200">
              <a:latin typeface="+mj-lt"/>
              <a:cs typeface="Posterama"/>
            </a:endParaRPr>
          </a:p>
          <a:p>
            <a:pPr>
              <a:lnSpc>
                <a:spcPct val="90000"/>
              </a:lnSpc>
            </a:pPr>
            <a:r>
              <a:rPr lang="en-US" sz="1600" kern="1200">
                <a:latin typeface="+mj-lt"/>
                <a:ea typeface="+mj-ea"/>
                <a:cs typeface="+mj-cs"/>
              </a:rPr>
              <a:t>​</a:t>
            </a:r>
            <a:endParaRPr lang="en-US" sz="1600" kern="1200">
              <a:latin typeface="+mj-lt"/>
              <a:cs typeface="Posterama"/>
            </a:endParaRPr>
          </a:p>
        </p:txBody>
      </p:sp>
      <p:pic>
        <p:nvPicPr>
          <p:cNvPr id="27" name="Picture 26">
            <a:extLst>
              <a:ext uri="{FF2B5EF4-FFF2-40B4-BE49-F238E27FC236}">
                <a16:creationId xmlns:a16="http://schemas.microsoft.com/office/drawing/2014/main" id="{BB3A9C69-A5D6-3A58-47B7-98D3DAF57C0E}"/>
              </a:ext>
            </a:extLst>
          </p:cNvPr>
          <p:cNvPicPr>
            <a:picLocks noChangeAspect="1"/>
          </p:cNvPicPr>
          <p:nvPr/>
        </p:nvPicPr>
        <p:blipFill rotWithShape="1">
          <a:blip r:embed="rId2"/>
          <a:srcRect l="16588" r="14" b="14"/>
          <a:stretch/>
        </p:blipFill>
        <p:spPr>
          <a:xfrm>
            <a:off x="-16745" y="211090"/>
            <a:ext cx="5544176" cy="6646910"/>
          </a:xfrm>
          <a:custGeom>
            <a:avLst/>
            <a:gdLst/>
            <a:ahLst/>
            <a:cxnLst/>
            <a:rect l="l" t="t" r="r" b="b"/>
            <a:pathLst>
              <a:path w="5544176" h="6646910">
                <a:moveTo>
                  <a:pt x="4779974" y="685250"/>
                </a:moveTo>
                <a:cubicBezTo>
                  <a:pt x="5032054" y="670215"/>
                  <a:pt x="5267008" y="852320"/>
                  <a:pt x="5309474" y="1126951"/>
                </a:cubicBezTo>
                <a:cubicBezTo>
                  <a:pt x="5346050" y="1363456"/>
                  <a:pt x="5216949" y="1600813"/>
                  <a:pt x="5001910" y="1690856"/>
                </a:cubicBezTo>
                <a:cubicBezTo>
                  <a:pt x="4692098" y="1820733"/>
                  <a:pt x="4350283" y="1615922"/>
                  <a:pt x="4306656" y="1273177"/>
                </a:cubicBezTo>
                <a:cubicBezTo>
                  <a:pt x="4276590" y="1039231"/>
                  <a:pt x="4408479" y="807918"/>
                  <a:pt x="4621504" y="721515"/>
                </a:cubicBezTo>
                <a:cubicBezTo>
                  <a:pt x="4671997" y="700903"/>
                  <a:pt x="4725528" y="688659"/>
                  <a:pt x="4779974" y="685250"/>
                </a:cubicBezTo>
                <a:close/>
                <a:moveTo>
                  <a:pt x="2760003" y="352577"/>
                </a:moveTo>
                <a:cubicBezTo>
                  <a:pt x="2869653" y="345991"/>
                  <a:pt x="2971942" y="425187"/>
                  <a:pt x="2990385" y="544679"/>
                </a:cubicBezTo>
                <a:cubicBezTo>
                  <a:pt x="3006348" y="647665"/>
                  <a:pt x="2950167" y="750884"/>
                  <a:pt x="2856557" y="790095"/>
                </a:cubicBezTo>
                <a:cubicBezTo>
                  <a:pt x="2721799" y="846585"/>
                  <a:pt x="2573171" y="757470"/>
                  <a:pt x="2554030" y="608299"/>
                </a:cubicBezTo>
                <a:cubicBezTo>
                  <a:pt x="2540934" y="506165"/>
                  <a:pt x="2598123" y="405659"/>
                  <a:pt x="2691113" y="368075"/>
                </a:cubicBezTo>
                <a:cubicBezTo>
                  <a:pt x="2713089" y="359242"/>
                  <a:pt x="2736352" y="353973"/>
                  <a:pt x="2760003" y="352577"/>
                </a:cubicBezTo>
                <a:close/>
                <a:moveTo>
                  <a:pt x="3630" y="28121"/>
                </a:moveTo>
                <a:cubicBezTo>
                  <a:pt x="53278" y="26959"/>
                  <a:pt x="102920" y="30524"/>
                  <a:pt x="151871" y="38891"/>
                </a:cubicBezTo>
                <a:cubicBezTo>
                  <a:pt x="865103" y="112200"/>
                  <a:pt x="964292" y="593344"/>
                  <a:pt x="1031555" y="832871"/>
                </a:cubicBezTo>
                <a:cubicBezTo>
                  <a:pt x="1053330" y="878203"/>
                  <a:pt x="1074563" y="922528"/>
                  <a:pt x="1096338" y="964607"/>
                </a:cubicBezTo>
                <a:cubicBezTo>
                  <a:pt x="1174682" y="1115560"/>
                  <a:pt x="1260852" y="1237377"/>
                  <a:pt x="1409481" y="1265738"/>
                </a:cubicBezTo>
                <a:cubicBezTo>
                  <a:pt x="1767492" y="1334008"/>
                  <a:pt x="1973154" y="762896"/>
                  <a:pt x="2318612" y="859062"/>
                </a:cubicBezTo>
                <a:cubicBezTo>
                  <a:pt x="2496300" y="908501"/>
                  <a:pt x="2583943" y="1098510"/>
                  <a:pt x="2675615" y="1267985"/>
                </a:cubicBezTo>
                <a:cubicBezTo>
                  <a:pt x="2731099" y="1370507"/>
                  <a:pt x="2875466" y="1386005"/>
                  <a:pt x="2952957" y="1297896"/>
                </a:cubicBezTo>
                <a:cubicBezTo>
                  <a:pt x="2992292" y="1253804"/>
                  <a:pt x="3027543" y="1206225"/>
                  <a:pt x="3058268" y="1155778"/>
                </a:cubicBezTo>
                <a:cubicBezTo>
                  <a:pt x="3256027" y="815280"/>
                  <a:pt x="3063848" y="537317"/>
                  <a:pt x="3306706" y="310500"/>
                </a:cubicBezTo>
                <a:cubicBezTo>
                  <a:pt x="3358006" y="262378"/>
                  <a:pt x="3524148" y="107395"/>
                  <a:pt x="3735234" y="107395"/>
                </a:cubicBezTo>
                <a:cubicBezTo>
                  <a:pt x="3766510" y="107395"/>
                  <a:pt x="3797693" y="110804"/>
                  <a:pt x="3828224" y="117624"/>
                </a:cubicBezTo>
                <a:cubicBezTo>
                  <a:pt x="4046595" y="166056"/>
                  <a:pt x="4222967" y="384349"/>
                  <a:pt x="4231180" y="592260"/>
                </a:cubicBezTo>
                <a:cubicBezTo>
                  <a:pt x="4242339" y="872003"/>
                  <a:pt x="3941207" y="932136"/>
                  <a:pt x="3873092" y="1299370"/>
                </a:cubicBezTo>
                <a:cubicBezTo>
                  <a:pt x="3837368" y="1492245"/>
                  <a:pt x="3867280" y="1798492"/>
                  <a:pt x="4050935" y="1948439"/>
                </a:cubicBezTo>
                <a:cubicBezTo>
                  <a:pt x="4358421" y="2199435"/>
                  <a:pt x="4810507" y="1777182"/>
                  <a:pt x="5211525" y="2027402"/>
                </a:cubicBezTo>
                <a:cubicBezTo>
                  <a:pt x="5429122" y="2163013"/>
                  <a:pt x="5566824" y="2456164"/>
                  <a:pt x="5541097" y="2700958"/>
                </a:cubicBezTo>
                <a:cubicBezTo>
                  <a:pt x="5501654" y="3076251"/>
                  <a:pt x="5098698" y="3142194"/>
                  <a:pt x="5094823" y="3471378"/>
                </a:cubicBezTo>
                <a:cubicBezTo>
                  <a:pt x="5091415" y="3745236"/>
                  <a:pt x="5419668" y="3893242"/>
                  <a:pt x="5505528" y="4272564"/>
                </a:cubicBezTo>
                <a:cubicBezTo>
                  <a:pt x="5569691" y="4556184"/>
                  <a:pt x="5439041" y="4752005"/>
                  <a:pt x="5281423" y="4965183"/>
                </a:cubicBezTo>
                <a:cubicBezTo>
                  <a:pt x="5068244" y="5253608"/>
                  <a:pt x="4866301" y="5146281"/>
                  <a:pt x="4675749" y="5385343"/>
                </a:cubicBezTo>
                <a:cubicBezTo>
                  <a:pt x="4370191" y="5769070"/>
                  <a:pt x="4714176" y="6260683"/>
                  <a:pt x="4508838" y="6598516"/>
                </a:cubicBezTo>
                <a:lnTo>
                  <a:pt x="4472787" y="6646910"/>
                </a:lnTo>
                <a:lnTo>
                  <a:pt x="3367517" y="6646910"/>
                </a:lnTo>
                <a:lnTo>
                  <a:pt x="2998981" y="6646910"/>
                </a:lnTo>
                <a:lnTo>
                  <a:pt x="2648733" y="6646910"/>
                </a:lnTo>
                <a:lnTo>
                  <a:pt x="0" y="6646910"/>
                </a:lnTo>
                <a:lnTo>
                  <a:pt x="0" y="28222"/>
                </a:lnTo>
                <a:close/>
                <a:moveTo>
                  <a:pt x="1509522" y="767"/>
                </a:moveTo>
                <a:cubicBezTo>
                  <a:pt x="1736339" y="-12639"/>
                  <a:pt x="1947814" y="150946"/>
                  <a:pt x="1986017" y="398066"/>
                </a:cubicBezTo>
                <a:cubicBezTo>
                  <a:pt x="2019183" y="611090"/>
                  <a:pt x="1902946" y="824502"/>
                  <a:pt x="1709217" y="905558"/>
                </a:cubicBezTo>
                <a:cubicBezTo>
                  <a:pt x="1430403" y="1021795"/>
                  <a:pt x="1123149" y="837830"/>
                  <a:pt x="1083551" y="529879"/>
                </a:cubicBezTo>
                <a:cubicBezTo>
                  <a:pt x="1056506" y="319025"/>
                  <a:pt x="1175223" y="110882"/>
                  <a:pt x="1366937" y="33390"/>
                </a:cubicBezTo>
                <a:cubicBezTo>
                  <a:pt x="1412379" y="14871"/>
                  <a:pt x="1460539" y="3866"/>
                  <a:pt x="1509522" y="767"/>
                </a:cubicBezTo>
                <a:close/>
              </a:path>
            </a:pathLst>
          </a:custGeom>
        </p:spPr>
      </p:pic>
      <p:sp>
        <p:nvSpPr>
          <p:cNvPr id="3" name="TextBox 2">
            <a:extLst>
              <a:ext uri="{FF2B5EF4-FFF2-40B4-BE49-F238E27FC236}">
                <a16:creationId xmlns:a16="http://schemas.microsoft.com/office/drawing/2014/main" id="{447A718F-27E3-69CA-8521-0965AD2C0414}"/>
              </a:ext>
            </a:extLst>
          </p:cNvPr>
          <p:cNvSpPr txBox="1"/>
          <p:nvPr/>
        </p:nvSpPr>
        <p:spPr>
          <a:xfrm>
            <a:off x="5385451" y="1917543"/>
            <a:ext cx="6785822" cy="416682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85750">
              <a:spcAft>
                <a:spcPts val="600"/>
              </a:spcAft>
              <a:buClr>
                <a:schemeClr val="accent5"/>
              </a:buClr>
              <a:buFont typeface="Wingdings"/>
              <a:buChar char="q"/>
            </a:pPr>
            <a:r>
              <a:rPr lang="en-US" sz="1600"/>
              <a:t>The insights from the word clouds during the peak of the GameStop incident likely reveal a high frequency of terms associated with trading activity (like "buy," "sell," "stock"), expressions of sentiment ("profit," "loss," "angry," "excited"), and specific references to entities involved ("GameStop," "Robinhood," "Reddit"). </a:t>
            </a:r>
            <a:endParaRPr lang="en-US" sz="2000"/>
          </a:p>
          <a:p>
            <a:pPr marL="285750" indent="-285750">
              <a:spcAft>
                <a:spcPts val="600"/>
              </a:spcAft>
              <a:buClr>
                <a:srgbClr val="83AE92"/>
              </a:buClr>
              <a:buFont typeface="Wingdings"/>
              <a:buChar char="q"/>
            </a:pPr>
            <a:endParaRPr lang="en-US" sz="1600"/>
          </a:p>
          <a:p>
            <a:pPr marL="285750" indent="-285750">
              <a:spcAft>
                <a:spcPts val="600"/>
              </a:spcAft>
              <a:buFont typeface="Wingdings"/>
              <a:buChar char="q"/>
            </a:pPr>
            <a:r>
              <a:rPr lang="en-US" sz="1600"/>
              <a:t>Sentiment analysis would likely show a high volume of negative sentiment due to user frustration with trading restrictions. </a:t>
            </a:r>
            <a:endParaRPr lang="en-US" sz="2000"/>
          </a:p>
          <a:p>
            <a:pPr marL="285750" indent="-285750">
              <a:spcAft>
                <a:spcPts val="600"/>
              </a:spcAft>
              <a:buFont typeface="Wingdings"/>
              <a:buChar char="q"/>
            </a:pPr>
            <a:endParaRPr lang="en-US" sz="1600"/>
          </a:p>
          <a:p>
            <a:pPr marL="285750" indent="-285750">
              <a:spcAft>
                <a:spcPts val="600"/>
              </a:spcAft>
              <a:buFont typeface="Wingdings"/>
              <a:buChar char="q"/>
            </a:pPr>
            <a:r>
              <a:rPr lang="en-US" sz="1600"/>
              <a:t>Emotion analysis might indicate heightened emotions such as anger and trust issues, while parts-of-speech tags would highlight the dominance of verbs related to trading actions and adjectives reflecting sentiment.</a:t>
            </a:r>
          </a:p>
          <a:p>
            <a:pPr>
              <a:spcAft>
                <a:spcPts val="600"/>
              </a:spcAft>
              <a:buClr>
                <a:schemeClr val="accent5"/>
              </a:buClr>
            </a:pPr>
            <a:endParaRPr lang="en-US" sz="1500"/>
          </a:p>
        </p:txBody>
      </p:sp>
    </p:spTree>
    <p:extLst>
      <p:ext uri="{BB962C8B-B14F-4D97-AF65-F5344CB8AC3E}">
        <p14:creationId xmlns:p14="http://schemas.microsoft.com/office/powerpoint/2010/main" val="4050251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46CCC8-AA39-4037-B3E2-70602B93F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D941B8-F41C-DA0A-1CD0-582A54293095}"/>
              </a:ext>
            </a:extLst>
          </p:cNvPr>
          <p:cNvSpPr>
            <a:spLocks noGrp="1"/>
          </p:cNvSpPr>
          <p:nvPr>
            <p:ph type="title"/>
          </p:nvPr>
        </p:nvSpPr>
        <p:spPr>
          <a:xfrm>
            <a:off x="562271" y="810563"/>
            <a:ext cx="3705572" cy="5409262"/>
          </a:xfrm>
        </p:spPr>
        <p:txBody>
          <a:bodyPr vert="horz" lIns="91440" tIns="45720" rIns="91440" bIns="45720" rtlCol="0" anchor="t">
            <a:normAutofit/>
          </a:bodyPr>
          <a:lstStyle/>
          <a:p>
            <a:pPr>
              <a:lnSpc>
                <a:spcPct val="90000"/>
              </a:lnSpc>
            </a:pPr>
            <a:r>
              <a:rPr lang="en-US" sz="3700" kern="1200">
                <a:latin typeface="+mj-lt"/>
                <a:ea typeface="+mj-ea"/>
                <a:cs typeface="+mj-cs"/>
              </a:rPr>
              <a:t>Comparing insights with we </a:t>
            </a:r>
            <a:r>
              <a:rPr lang="en-US" sz="3700"/>
              <a:t>got from</a:t>
            </a:r>
            <a:r>
              <a:rPr lang="en-US" sz="3700" kern="1200">
                <a:latin typeface="+mj-lt"/>
                <a:ea typeface="+mj-ea"/>
                <a:cs typeface="+mj-cs"/>
              </a:rPr>
              <a:t> similar analyses of the data from the “before” and “after” phases</a:t>
            </a:r>
            <a:r>
              <a:rPr lang="en-US" sz="3700"/>
              <a:t>...</a:t>
            </a:r>
            <a:r>
              <a:rPr lang="en-US" sz="3700" kern="1200">
                <a:latin typeface="+mj-lt"/>
                <a:ea typeface="+mj-ea"/>
                <a:cs typeface="+mj-cs"/>
              </a:rPr>
              <a:t> </a:t>
            </a:r>
          </a:p>
          <a:p>
            <a:pPr>
              <a:lnSpc>
                <a:spcPct val="90000"/>
              </a:lnSpc>
            </a:pPr>
            <a:endParaRPr lang="en-US" sz="3700" kern="1200">
              <a:solidFill>
                <a:schemeClr val="tx1"/>
              </a:solidFill>
              <a:latin typeface="+mj-lt"/>
              <a:ea typeface="+mj-ea"/>
              <a:cs typeface="+mj-cs"/>
            </a:endParaRPr>
          </a:p>
        </p:txBody>
      </p:sp>
      <p:graphicFrame>
        <p:nvGraphicFramePr>
          <p:cNvPr id="5" name="TextBox 2">
            <a:extLst>
              <a:ext uri="{FF2B5EF4-FFF2-40B4-BE49-F238E27FC236}">
                <a16:creationId xmlns:a16="http://schemas.microsoft.com/office/drawing/2014/main" id="{0638359B-6561-E5E2-BA94-054B26F64609}"/>
              </a:ext>
            </a:extLst>
          </p:cNvPr>
          <p:cNvGraphicFramePr/>
          <p:nvPr>
            <p:extLst>
              <p:ext uri="{D42A27DB-BD31-4B8C-83A1-F6EECF244321}">
                <p14:modId xmlns:p14="http://schemas.microsoft.com/office/powerpoint/2010/main" val="360576798"/>
              </p:ext>
            </p:extLst>
          </p:nvPr>
        </p:nvGraphicFramePr>
        <p:xfrm>
          <a:off x="5046663" y="811213"/>
          <a:ext cx="5283200" cy="4760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8294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46C5F3-4EAC-473B-BD72-1219E833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2231725-D083-4E0F-9428-1C2635189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AFA7B2-09D7-B4BC-E68D-AB503673579A}"/>
              </a:ext>
            </a:extLst>
          </p:cNvPr>
          <p:cNvSpPr>
            <a:spLocks noGrp="1"/>
          </p:cNvSpPr>
          <p:nvPr>
            <p:ph type="title"/>
          </p:nvPr>
        </p:nvSpPr>
        <p:spPr>
          <a:xfrm>
            <a:off x="609600" y="992124"/>
            <a:ext cx="10972800" cy="1446390"/>
          </a:xfrm>
        </p:spPr>
        <p:txBody>
          <a:bodyPr vert="horz" lIns="91440" tIns="45720" rIns="91440" bIns="45720" rtlCol="0" anchor="b">
            <a:normAutofit/>
          </a:bodyPr>
          <a:lstStyle/>
          <a:p>
            <a:r>
              <a:rPr lang="en-US" sz="4100" kern="1200">
                <a:solidFill>
                  <a:schemeClr val="tx1"/>
                </a:solidFill>
                <a:latin typeface="+mj-lt"/>
                <a:ea typeface="+mj-ea"/>
                <a:cs typeface="+mj-cs"/>
              </a:rPr>
              <a:t>Recommendations for Robinhood to address the issues raised by the GameStop debacle </a:t>
            </a:r>
          </a:p>
          <a:p>
            <a:endParaRPr lang="en-US" sz="4100" kern="1200">
              <a:solidFill>
                <a:schemeClr val="tx1"/>
              </a:solidFill>
              <a:latin typeface="+mj-lt"/>
              <a:ea typeface="+mj-ea"/>
              <a:cs typeface="+mj-cs"/>
            </a:endParaRPr>
          </a:p>
        </p:txBody>
      </p:sp>
      <p:graphicFrame>
        <p:nvGraphicFramePr>
          <p:cNvPr id="5" name="TextBox 2">
            <a:extLst>
              <a:ext uri="{FF2B5EF4-FFF2-40B4-BE49-F238E27FC236}">
                <a16:creationId xmlns:a16="http://schemas.microsoft.com/office/drawing/2014/main" id="{3EA053E8-AD73-F85F-BBC7-CF58707EC99A}"/>
              </a:ext>
            </a:extLst>
          </p:cNvPr>
          <p:cNvGraphicFramePr/>
          <p:nvPr>
            <p:extLst>
              <p:ext uri="{D42A27DB-BD31-4B8C-83A1-F6EECF244321}">
                <p14:modId xmlns:p14="http://schemas.microsoft.com/office/powerpoint/2010/main" val="2393026885"/>
              </p:ext>
            </p:extLst>
          </p:nvPr>
        </p:nvGraphicFramePr>
        <p:xfrm>
          <a:off x="609600" y="2923750"/>
          <a:ext cx="10972800" cy="3218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5389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Shape 2056">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59"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obinhood Logo PNG Vector (EPS) Free Download">
            <a:extLst>
              <a:ext uri="{FF2B5EF4-FFF2-40B4-BE49-F238E27FC236}">
                <a16:creationId xmlns:a16="http://schemas.microsoft.com/office/drawing/2014/main" id="{B74F9EE5-927B-095D-4DD8-0AE076805391}"/>
              </a:ext>
            </a:extLst>
          </p:cNvPr>
          <p:cNvPicPr>
            <a:picLocks noGrp="1" noChangeAspect="1" noChangeArrowheads="1"/>
          </p:cNvPicPr>
          <p:nvPr>
            <p:ph idx="1"/>
          </p:nvPr>
        </p:nvPicPr>
        <p:blipFill rotWithShape="1">
          <a:blip r:embed="rId2">
            <a:alphaModFix/>
            <a:extLst>
              <a:ext uri="{28A0092B-C50C-407E-A947-70E740481C1C}">
                <a14:useLocalDpi xmlns:a14="http://schemas.microsoft.com/office/drawing/2010/main" val="0"/>
              </a:ext>
            </a:extLst>
          </a:blip>
          <a:srcRect t="1620" r="-1" b="6893"/>
          <a:stretch/>
        </p:blipFill>
        <p:spPr bwMode="auto">
          <a:xfrm>
            <a:off x="1302069" y="0"/>
            <a:ext cx="12188952"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061" name="Freeform: Shape 2060">
            <a:extLst>
              <a:ext uri="{FF2B5EF4-FFF2-40B4-BE49-F238E27FC236}">
                <a16:creationId xmlns:a16="http://schemas.microsoft.com/office/drawing/2014/main" id="{389C36E1-2D95-402F-A472-3E6699BE2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35775" cy="6730860"/>
          </a:xfrm>
          <a:custGeom>
            <a:avLst/>
            <a:gdLst>
              <a:gd name="connsiteX0" fmla="*/ 1016151 w 5835775"/>
              <a:gd name="connsiteY0" fmla="*/ 6072484 h 6730860"/>
              <a:gd name="connsiteX1" fmla="*/ 1082018 w 5835775"/>
              <a:gd name="connsiteY1" fmla="*/ 6083111 h 6730860"/>
              <a:gd name="connsiteX2" fmla="*/ 1315484 w 5835775"/>
              <a:gd name="connsiteY2" fmla="*/ 6486206 h 6730860"/>
              <a:gd name="connsiteX3" fmla="*/ 912386 w 5835775"/>
              <a:gd name="connsiteY3" fmla="*/ 6719672 h 6730860"/>
              <a:gd name="connsiteX4" fmla="*/ 678923 w 5835775"/>
              <a:gd name="connsiteY4" fmla="*/ 6316576 h 6730860"/>
              <a:gd name="connsiteX5" fmla="*/ 1016151 w 5835775"/>
              <a:gd name="connsiteY5" fmla="*/ 6072484 h 6730860"/>
              <a:gd name="connsiteX6" fmla="*/ 4968517 w 5835775"/>
              <a:gd name="connsiteY6" fmla="*/ 3411427 h 6730860"/>
              <a:gd name="connsiteX7" fmla="*/ 5079176 w 5835775"/>
              <a:gd name="connsiteY7" fmla="*/ 3429280 h 6730860"/>
              <a:gd name="connsiteX8" fmla="*/ 5471396 w 5835775"/>
              <a:gd name="connsiteY8" fmla="*/ 4106482 h 6730860"/>
              <a:gd name="connsiteX9" fmla="*/ 4794194 w 5835775"/>
              <a:gd name="connsiteY9" fmla="*/ 4498704 h 6730860"/>
              <a:gd name="connsiteX10" fmla="*/ 4401974 w 5835775"/>
              <a:gd name="connsiteY10" fmla="*/ 3821503 h 6730860"/>
              <a:gd name="connsiteX11" fmla="*/ 4968517 w 5835775"/>
              <a:gd name="connsiteY11" fmla="*/ 3411427 h 6730860"/>
              <a:gd name="connsiteX12" fmla="*/ 4362805 w 5835775"/>
              <a:gd name="connsiteY12" fmla="*/ 855055 h 6730860"/>
              <a:gd name="connsiteX13" fmla="*/ 4428674 w 5835775"/>
              <a:gd name="connsiteY13" fmla="*/ 865682 h 6730860"/>
              <a:gd name="connsiteX14" fmla="*/ 4662139 w 5835775"/>
              <a:gd name="connsiteY14" fmla="*/ 1268778 h 6730860"/>
              <a:gd name="connsiteX15" fmla="*/ 4259044 w 5835775"/>
              <a:gd name="connsiteY15" fmla="*/ 1502244 h 6730860"/>
              <a:gd name="connsiteX16" fmla="*/ 4025578 w 5835775"/>
              <a:gd name="connsiteY16" fmla="*/ 1099146 h 6730860"/>
              <a:gd name="connsiteX17" fmla="*/ 4362805 w 5835775"/>
              <a:gd name="connsiteY17" fmla="*/ 855055 h 6730860"/>
              <a:gd name="connsiteX18" fmla="*/ 0 w 5835775"/>
              <a:gd name="connsiteY18" fmla="*/ 0 h 6730860"/>
              <a:gd name="connsiteX19" fmla="*/ 3267758 w 5835775"/>
              <a:gd name="connsiteY19" fmla="*/ 0 h 6730860"/>
              <a:gd name="connsiteX20" fmla="*/ 3305063 w 5835775"/>
              <a:gd name="connsiteY20" fmla="*/ 63726 h 6730860"/>
              <a:gd name="connsiteX21" fmla="*/ 3406985 w 5835775"/>
              <a:gd name="connsiteY21" fmla="*/ 462295 h 6730860"/>
              <a:gd name="connsiteX22" fmla="*/ 2970594 w 5835775"/>
              <a:gd name="connsiteY22" fmla="*/ 1557974 h 6730860"/>
              <a:gd name="connsiteX23" fmla="*/ 3515337 w 5835775"/>
              <a:gd name="connsiteY23" fmla="*/ 2066142 h 6730860"/>
              <a:gd name="connsiteX24" fmla="*/ 4650938 w 5835775"/>
              <a:gd name="connsiteY24" fmla="*/ 2132151 h 6730860"/>
              <a:gd name="connsiteX25" fmla="*/ 4897972 w 5835775"/>
              <a:gd name="connsiteY25" fmla="*/ 2795603 h 6730860"/>
              <a:gd name="connsiteX26" fmla="*/ 4062979 w 5835775"/>
              <a:gd name="connsiteY26" fmla="*/ 3417553 h 6730860"/>
              <a:gd name="connsiteX27" fmla="*/ 3501188 w 5835775"/>
              <a:gd name="connsiteY27" fmla="*/ 3937791 h 6730860"/>
              <a:gd name="connsiteX28" fmla="*/ 4449937 w 5835775"/>
              <a:gd name="connsiteY28" fmla="*/ 4695499 h 6730860"/>
              <a:gd name="connsiteX29" fmla="*/ 5440291 w 5835775"/>
              <a:gd name="connsiteY29" fmla="*/ 4956658 h 6730860"/>
              <a:gd name="connsiteX30" fmla="*/ 5762821 w 5835775"/>
              <a:gd name="connsiteY30" fmla="*/ 6073049 h 6730860"/>
              <a:gd name="connsiteX31" fmla="*/ 4438972 w 5835775"/>
              <a:gd name="connsiteY31" fmla="*/ 6432286 h 6730860"/>
              <a:gd name="connsiteX32" fmla="*/ 3687617 w 5835775"/>
              <a:gd name="connsiteY32" fmla="*/ 5512601 h 6730860"/>
              <a:gd name="connsiteX33" fmla="*/ 3137471 w 5835775"/>
              <a:gd name="connsiteY33" fmla="*/ 5228621 h 6730860"/>
              <a:gd name="connsiteX34" fmla="*/ 2219026 w 5835775"/>
              <a:gd name="connsiteY34" fmla="*/ 6103852 h 6730860"/>
              <a:gd name="connsiteX35" fmla="*/ 962609 w 5835775"/>
              <a:gd name="connsiteY35" fmla="*/ 5594024 h 6730860"/>
              <a:gd name="connsiteX36" fmla="*/ 9468 w 5835775"/>
              <a:gd name="connsiteY36" fmla="*/ 6709780 h 6730860"/>
              <a:gd name="connsiteX37" fmla="*/ 0 w 5835775"/>
              <a:gd name="connsiteY37" fmla="*/ 6715849 h 673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5775" h="6730860">
                <a:moveTo>
                  <a:pt x="1016151" y="6072484"/>
                </a:moveTo>
                <a:cubicBezTo>
                  <a:pt x="1037999" y="6073765"/>
                  <a:pt x="1060047" y="6077256"/>
                  <a:pt x="1082018" y="6083111"/>
                </a:cubicBezTo>
                <a:cubicBezTo>
                  <a:pt x="1257801" y="6129954"/>
                  <a:pt x="1362328" y="6310424"/>
                  <a:pt x="1315484" y="6486206"/>
                </a:cubicBezTo>
                <a:cubicBezTo>
                  <a:pt x="1268642" y="6661989"/>
                  <a:pt x="1088168" y="6766515"/>
                  <a:pt x="912386" y="6719672"/>
                </a:cubicBezTo>
                <a:cubicBezTo>
                  <a:pt x="736607" y="6672830"/>
                  <a:pt x="632080" y="6492357"/>
                  <a:pt x="678923" y="6316576"/>
                </a:cubicBezTo>
                <a:cubicBezTo>
                  <a:pt x="719910" y="6162766"/>
                  <a:pt x="863206" y="6063513"/>
                  <a:pt x="1016151" y="6072484"/>
                </a:cubicBezTo>
                <a:close/>
                <a:moveTo>
                  <a:pt x="4968517" y="3411427"/>
                </a:moveTo>
                <a:cubicBezTo>
                  <a:pt x="5005224" y="3413581"/>
                  <a:pt x="5042261" y="3419444"/>
                  <a:pt x="5079176" y="3429280"/>
                </a:cubicBezTo>
                <a:cubicBezTo>
                  <a:pt x="5374488" y="3507975"/>
                  <a:pt x="5550091" y="3811170"/>
                  <a:pt x="5471396" y="4106482"/>
                </a:cubicBezTo>
                <a:cubicBezTo>
                  <a:pt x="5392701" y="4401796"/>
                  <a:pt x="5089508" y="4577399"/>
                  <a:pt x="4794194" y="4498704"/>
                </a:cubicBezTo>
                <a:cubicBezTo>
                  <a:pt x="4498880" y="4420008"/>
                  <a:pt x="4323277" y="4116815"/>
                  <a:pt x="4401974" y="3821503"/>
                </a:cubicBezTo>
                <a:cubicBezTo>
                  <a:pt x="4470833" y="3563104"/>
                  <a:pt x="4711571" y="3396357"/>
                  <a:pt x="4968517" y="3411427"/>
                </a:cubicBezTo>
                <a:close/>
                <a:moveTo>
                  <a:pt x="4362805" y="855055"/>
                </a:moveTo>
                <a:cubicBezTo>
                  <a:pt x="4384656" y="856336"/>
                  <a:pt x="4406701" y="859827"/>
                  <a:pt x="4428674" y="865682"/>
                </a:cubicBezTo>
                <a:cubicBezTo>
                  <a:pt x="4604455" y="912524"/>
                  <a:pt x="4708982" y="1092997"/>
                  <a:pt x="4662139" y="1268778"/>
                </a:cubicBezTo>
                <a:cubicBezTo>
                  <a:pt x="4615296" y="1444559"/>
                  <a:pt x="4434824" y="1549086"/>
                  <a:pt x="4259044" y="1502244"/>
                </a:cubicBezTo>
                <a:cubicBezTo>
                  <a:pt x="4083261" y="1455402"/>
                  <a:pt x="3978736" y="1274928"/>
                  <a:pt x="4025578" y="1099146"/>
                </a:cubicBezTo>
                <a:cubicBezTo>
                  <a:pt x="4066564" y="945337"/>
                  <a:pt x="4209864" y="846084"/>
                  <a:pt x="4362805" y="855055"/>
                </a:cubicBezTo>
                <a:close/>
                <a:moveTo>
                  <a:pt x="0" y="0"/>
                </a:moveTo>
                <a:lnTo>
                  <a:pt x="3267758" y="0"/>
                </a:lnTo>
                <a:lnTo>
                  <a:pt x="3305063" y="63726"/>
                </a:lnTo>
                <a:cubicBezTo>
                  <a:pt x="3369183" y="191635"/>
                  <a:pt x="3406589" y="329370"/>
                  <a:pt x="3406985" y="462295"/>
                </a:cubicBezTo>
                <a:cubicBezTo>
                  <a:pt x="3408485" y="962453"/>
                  <a:pt x="2891543" y="1144904"/>
                  <a:pt x="2970594" y="1557974"/>
                </a:cubicBezTo>
                <a:cubicBezTo>
                  <a:pt x="3032280" y="1880398"/>
                  <a:pt x="3449119" y="2040925"/>
                  <a:pt x="3515337" y="2066142"/>
                </a:cubicBezTo>
                <a:cubicBezTo>
                  <a:pt x="4015284" y="2256630"/>
                  <a:pt x="4332227" y="1913363"/>
                  <a:pt x="4650938" y="2132151"/>
                </a:cubicBezTo>
                <a:cubicBezTo>
                  <a:pt x="4853731" y="2271360"/>
                  <a:pt x="4965324" y="2574996"/>
                  <a:pt x="4897972" y="2795603"/>
                </a:cubicBezTo>
                <a:cubicBezTo>
                  <a:pt x="4830989" y="3014971"/>
                  <a:pt x="4662056" y="3104561"/>
                  <a:pt x="4062979" y="3417553"/>
                </a:cubicBezTo>
                <a:cubicBezTo>
                  <a:pt x="3838920" y="3534602"/>
                  <a:pt x="3512702" y="3705038"/>
                  <a:pt x="3501188" y="3937791"/>
                </a:cubicBezTo>
                <a:cubicBezTo>
                  <a:pt x="3482029" y="4324932"/>
                  <a:pt x="4394257" y="4674655"/>
                  <a:pt x="4449937" y="4695499"/>
                </a:cubicBezTo>
                <a:cubicBezTo>
                  <a:pt x="4884270" y="4858160"/>
                  <a:pt x="5186431" y="4793445"/>
                  <a:pt x="5440291" y="4956658"/>
                </a:cubicBezTo>
                <a:cubicBezTo>
                  <a:pt x="5797237" y="5186171"/>
                  <a:pt x="5933047" y="5687465"/>
                  <a:pt x="5762821" y="6073049"/>
                </a:cubicBezTo>
                <a:cubicBezTo>
                  <a:pt x="5566196" y="6518425"/>
                  <a:pt x="4842241" y="6698608"/>
                  <a:pt x="4438972" y="6432286"/>
                </a:cubicBezTo>
                <a:cubicBezTo>
                  <a:pt x="4148514" y="6240453"/>
                  <a:pt x="4125510" y="5878795"/>
                  <a:pt x="3687617" y="5512601"/>
                </a:cubicBezTo>
                <a:cubicBezTo>
                  <a:pt x="3487248" y="5345038"/>
                  <a:pt x="3330804" y="5214736"/>
                  <a:pt x="3137471" y="5228621"/>
                </a:cubicBezTo>
                <a:cubicBezTo>
                  <a:pt x="2702082" y="5259873"/>
                  <a:pt x="2676865" y="5988253"/>
                  <a:pt x="2219026" y="6103852"/>
                </a:cubicBezTo>
                <a:cubicBezTo>
                  <a:pt x="1741606" y="6224379"/>
                  <a:pt x="1457366" y="5508411"/>
                  <a:pt x="962609" y="5594024"/>
                </a:cubicBezTo>
                <a:cubicBezTo>
                  <a:pt x="494464" y="5675021"/>
                  <a:pt x="474925" y="6363960"/>
                  <a:pt x="9468" y="6709780"/>
                </a:cubicBezTo>
                <a:lnTo>
                  <a:pt x="0" y="671584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A56A4E7-A424-8996-7985-AFB9ABB5880C}"/>
              </a:ext>
            </a:extLst>
          </p:cNvPr>
          <p:cNvSpPr>
            <a:spLocks noGrp="1"/>
          </p:cNvSpPr>
          <p:nvPr>
            <p:ph type="title"/>
          </p:nvPr>
        </p:nvSpPr>
        <p:spPr>
          <a:xfrm>
            <a:off x="264695" y="666104"/>
            <a:ext cx="3039346" cy="2269601"/>
          </a:xfrm>
        </p:spPr>
        <p:txBody>
          <a:bodyPr vert="horz" lIns="91440" tIns="45720" rIns="91440" bIns="45720" rtlCol="0" anchor="b">
            <a:normAutofit fontScale="90000"/>
          </a:bodyPr>
          <a:lstStyle/>
          <a:p>
            <a:r>
              <a:rPr lang="en-US" sz="3200" b="1">
                <a:solidFill>
                  <a:srgbClr val="00B050"/>
                </a:solidFill>
              </a:rPr>
              <a:t>TOPIC:</a:t>
            </a:r>
            <a:r>
              <a:rPr lang="en-US" sz="3600">
                <a:solidFill>
                  <a:srgbClr val="00B050"/>
                </a:solidFill>
              </a:rPr>
              <a:t> </a:t>
            </a:r>
            <a:r>
              <a:rPr lang="en-US" sz="4100" b="1"/>
              <a:t>Robinhood</a:t>
            </a:r>
            <a:br>
              <a:rPr lang="en-US" sz="4100" b="1"/>
            </a:br>
            <a:br>
              <a:rPr lang="en-US" sz="4100" b="1"/>
            </a:br>
            <a:endParaRPr lang="en-US" sz="4100" b="1"/>
          </a:p>
        </p:txBody>
      </p:sp>
      <p:sp>
        <p:nvSpPr>
          <p:cNvPr id="4" name="TextBox 3">
            <a:extLst>
              <a:ext uri="{FF2B5EF4-FFF2-40B4-BE49-F238E27FC236}">
                <a16:creationId xmlns:a16="http://schemas.microsoft.com/office/drawing/2014/main" id="{C7C14FDA-39F9-F3E0-F97D-7919EB483AC4}"/>
              </a:ext>
            </a:extLst>
          </p:cNvPr>
          <p:cNvSpPr txBox="1"/>
          <p:nvPr/>
        </p:nvSpPr>
        <p:spPr>
          <a:xfrm>
            <a:off x="159488" y="2522342"/>
            <a:ext cx="4465674" cy="1292662"/>
          </a:xfrm>
          <a:prstGeom prst="rect">
            <a:avLst/>
          </a:prstGeom>
          <a:noFill/>
        </p:spPr>
        <p:txBody>
          <a:bodyPr wrap="square" rtlCol="0">
            <a:spAutoFit/>
          </a:bodyPr>
          <a:lstStyle/>
          <a:p>
            <a:r>
              <a:rPr lang="en-US" sz="2000" b="1">
                <a:effectLst/>
                <a:latin typeface="Arial" panose="020B0604020202020204" pitchFamily="34" charset="0"/>
              </a:rPr>
              <a:t>Analysis of the Impact on </a:t>
            </a:r>
            <a:r>
              <a:rPr lang="en-US" sz="2000" b="1" err="1">
                <a:effectLst/>
                <a:latin typeface="Arial" panose="020B0604020202020204" pitchFamily="34" charset="0"/>
              </a:rPr>
              <a:t>Gamestop</a:t>
            </a:r>
            <a:r>
              <a:rPr lang="en-US" sz="2000" b="1">
                <a:effectLst/>
                <a:latin typeface="Arial" panose="020B0604020202020204" pitchFamily="34" charset="0"/>
              </a:rPr>
              <a:t> from the </a:t>
            </a:r>
            <a:r>
              <a:rPr lang="en-US" sz="2000" b="1" err="1">
                <a:effectLst/>
                <a:latin typeface="Arial" panose="020B0604020202020204" pitchFamily="34" charset="0"/>
              </a:rPr>
              <a:t>Gamestop</a:t>
            </a:r>
            <a:r>
              <a:rPr lang="en-US" sz="2000" b="1">
                <a:effectLst/>
                <a:latin typeface="Arial" panose="020B0604020202020204" pitchFamily="34" charset="0"/>
              </a:rPr>
              <a:t> Opportunistic Episode </a:t>
            </a:r>
            <a:br>
              <a:rPr lang="en-US" sz="1600"/>
            </a:br>
            <a:endParaRPr lang="en-US"/>
          </a:p>
        </p:txBody>
      </p:sp>
    </p:spTree>
    <p:extLst>
      <p:ext uri="{BB962C8B-B14F-4D97-AF65-F5344CB8AC3E}">
        <p14:creationId xmlns:p14="http://schemas.microsoft.com/office/powerpoint/2010/main" val="1298108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A13B2A7-A44E-4940-9367-4788F2807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DBF9A7D-DF04-4422-981B-76DFC720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75937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8F61E68-DBF3-470F-3AEA-F34CC5302210}"/>
              </a:ext>
            </a:extLst>
          </p:cNvPr>
          <p:cNvSpPr>
            <a:spLocks noGrp="1"/>
          </p:cNvSpPr>
          <p:nvPr>
            <p:ph type="title"/>
          </p:nvPr>
        </p:nvSpPr>
        <p:spPr>
          <a:xfrm>
            <a:off x="609600" y="557784"/>
            <a:ext cx="10972800" cy="1325563"/>
          </a:xfrm>
        </p:spPr>
        <p:txBody>
          <a:bodyPr vert="horz" lIns="91440" tIns="45720" rIns="91440" bIns="45720" rtlCol="0">
            <a:normAutofit/>
          </a:bodyPr>
          <a:lstStyle/>
          <a:p>
            <a:pPr>
              <a:lnSpc>
                <a:spcPct val="90000"/>
              </a:lnSpc>
            </a:pPr>
            <a:r>
              <a:rPr lang="en-US" sz="3100">
                <a:ea typeface="+mj-lt"/>
                <a:cs typeface="+mj-lt"/>
              </a:rPr>
              <a:t>Characterizing conversations about Robinhood on Twitter during the three phases, “Before,” “During,” and “After” </a:t>
            </a:r>
            <a:endParaRPr lang="en-US" sz="3100">
              <a:cs typeface="Posterama"/>
            </a:endParaRPr>
          </a:p>
          <a:p>
            <a:pPr>
              <a:lnSpc>
                <a:spcPct val="90000"/>
              </a:lnSpc>
            </a:pPr>
            <a:endParaRPr lang="en-US" sz="3100">
              <a:cs typeface="Posterama"/>
            </a:endParaRPr>
          </a:p>
        </p:txBody>
      </p:sp>
      <p:graphicFrame>
        <p:nvGraphicFramePr>
          <p:cNvPr id="5" name="Content Placeholder 2">
            <a:extLst>
              <a:ext uri="{FF2B5EF4-FFF2-40B4-BE49-F238E27FC236}">
                <a16:creationId xmlns:a16="http://schemas.microsoft.com/office/drawing/2014/main" id="{B1A9E520-9D9A-75B7-928F-A83DD1BE85B8}"/>
              </a:ext>
            </a:extLst>
          </p:cNvPr>
          <p:cNvGraphicFramePr>
            <a:graphicFrameLocks noGrp="1"/>
          </p:cNvGraphicFramePr>
          <p:nvPr>
            <p:ph idx="1"/>
            <p:extLst>
              <p:ext uri="{D42A27DB-BD31-4B8C-83A1-F6EECF244321}">
                <p14:modId xmlns:p14="http://schemas.microsoft.com/office/powerpoint/2010/main" val="293447037"/>
              </p:ext>
            </p:extLst>
          </p:nvPr>
        </p:nvGraphicFramePr>
        <p:xfrm>
          <a:off x="609600" y="2106613"/>
          <a:ext cx="10972800" cy="4035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0807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B601341-3CB3-C00E-831F-1097953A27AE}"/>
              </a:ext>
            </a:extLst>
          </p:cNvPr>
          <p:cNvSpPr>
            <a:spLocks noGrp="1"/>
          </p:cNvSpPr>
          <p:nvPr>
            <p:ph type="title"/>
          </p:nvPr>
        </p:nvSpPr>
        <p:spPr>
          <a:xfrm>
            <a:off x="5748752" y="552782"/>
            <a:ext cx="5919373" cy="1611920"/>
          </a:xfrm>
        </p:spPr>
        <p:txBody>
          <a:bodyPr vert="horz" lIns="91440" tIns="45720" rIns="91440" bIns="45720" rtlCol="0">
            <a:normAutofit/>
          </a:bodyPr>
          <a:lstStyle/>
          <a:p>
            <a:pPr>
              <a:lnSpc>
                <a:spcPct val="90000"/>
              </a:lnSpc>
            </a:pPr>
            <a:r>
              <a:rPr lang="en-US" sz="2400"/>
              <a:t>Strategic Approaches for Robinhood: Navigating Current Challenges and Sentiment Analysis Insights</a:t>
            </a:r>
          </a:p>
        </p:txBody>
      </p:sp>
      <p:pic>
        <p:nvPicPr>
          <p:cNvPr id="15" name="Picture 14" descr="Puzzle pieces">
            <a:extLst>
              <a:ext uri="{FF2B5EF4-FFF2-40B4-BE49-F238E27FC236}">
                <a16:creationId xmlns:a16="http://schemas.microsoft.com/office/drawing/2014/main" id="{876B1CF7-14EE-552A-9210-D4AD5253F9B9}"/>
              </a:ext>
            </a:extLst>
          </p:cNvPr>
          <p:cNvPicPr>
            <a:picLocks noChangeAspect="1"/>
          </p:cNvPicPr>
          <p:nvPr/>
        </p:nvPicPr>
        <p:blipFill rotWithShape="1">
          <a:blip r:embed="rId2"/>
          <a:srcRect l="26404" r="18304" b="7"/>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Content Placeholder 2">
            <a:extLst>
              <a:ext uri="{FF2B5EF4-FFF2-40B4-BE49-F238E27FC236}">
                <a16:creationId xmlns:a16="http://schemas.microsoft.com/office/drawing/2014/main" id="{3985480A-573E-7D70-E60D-304FC0CAA969}"/>
              </a:ext>
            </a:extLst>
          </p:cNvPr>
          <p:cNvSpPr>
            <a:spLocks noGrp="1"/>
          </p:cNvSpPr>
          <p:nvPr>
            <p:ph idx="1"/>
          </p:nvPr>
        </p:nvSpPr>
        <p:spPr>
          <a:xfrm>
            <a:off x="5745083" y="2391995"/>
            <a:ext cx="5904056" cy="3174788"/>
          </a:xfrm>
        </p:spPr>
        <p:txBody>
          <a:bodyPr vert="horz" lIns="91440" tIns="45720" rIns="91440" bIns="45720" rtlCol="0" anchor="t">
            <a:noAutofit/>
          </a:bodyPr>
          <a:lstStyle/>
          <a:p>
            <a:pPr marL="342900" indent="-342900">
              <a:lnSpc>
                <a:spcPct val="100000"/>
              </a:lnSpc>
              <a:buFont typeface="Wingdings" panose="020B0504020202020204" pitchFamily="34" charset="0"/>
              <a:buChar char="q"/>
            </a:pPr>
            <a:r>
              <a:rPr lang="en-US" sz="1400">
                <a:ea typeface="+mn-lt"/>
                <a:cs typeface="+mn-lt"/>
              </a:rPr>
              <a:t>A multi-faceted strategy would be most appropriate for Robinhood:</a:t>
            </a:r>
            <a:endParaRPr lang="en-US" sz="1400"/>
          </a:p>
          <a:p>
            <a:pPr marL="342900" indent="-342900">
              <a:lnSpc>
                <a:spcPct val="100000"/>
              </a:lnSpc>
              <a:buFont typeface="Wingdings" panose="020B0504020202020204" pitchFamily="34" charset="0"/>
              <a:buChar char="q"/>
            </a:pPr>
            <a:r>
              <a:rPr lang="en-US" sz="1400">
                <a:ea typeface="+mn-lt"/>
                <a:cs typeface="+mn-lt"/>
              </a:rPr>
              <a:t>Proactively engage in an advertising/PR campaign emphasizing its core mission, transparency, and customer support improvements to address the perception problem.</a:t>
            </a:r>
            <a:endParaRPr lang="en-US" sz="1400"/>
          </a:p>
          <a:p>
            <a:pPr marL="342900" indent="-342900">
              <a:lnSpc>
                <a:spcPct val="100000"/>
              </a:lnSpc>
              <a:buFont typeface="Wingdings" panose="020B0504020202020204" pitchFamily="34" charset="0"/>
              <a:buChar char="q"/>
            </a:pPr>
            <a:r>
              <a:rPr lang="en-US" sz="1400">
                <a:ea typeface="+mn-lt"/>
                <a:cs typeface="+mn-lt"/>
              </a:rPr>
              <a:t>Concurrently, implement app changes to add safety features and more in-depth educational resources, taking a proactive stance to demonstrate commitment to user well-being and market integrity.</a:t>
            </a:r>
            <a:endParaRPr lang="en-US" sz="1400"/>
          </a:p>
          <a:p>
            <a:pPr marL="342900" indent="-342900">
              <a:lnSpc>
                <a:spcPct val="100000"/>
              </a:lnSpc>
              <a:buFont typeface="Wingdings" panose="020B0504020202020204" pitchFamily="34" charset="0"/>
              <a:buChar char="q"/>
            </a:pPr>
            <a:r>
              <a:rPr lang="en-US" sz="1400">
                <a:ea typeface="+mn-lt"/>
                <a:cs typeface="+mn-lt"/>
              </a:rPr>
              <a:t>"Wait and watch" could be a part of their strategy, but not in isolation. Observing market and regulatory responses is crucial for making informed decisions moving forward.</a:t>
            </a:r>
            <a:endParaRPr lang="en-US" sz="1400"/>
          </a:p>
          <a:p>
            <a:pPr marL="342900" indent="-342900">
              <a:lnSpc>
                <a:spcPct val="100000"/>
              </a:lnSpc>
              <a:buFont typeface="Wingdings" panose="020B0504020202020204" pitchFamily="34" charset="0"/>
              <a:buChar char="q"/>
            </a:pPr>
            <a:r>
              <a:rPr lang="en-US" sz="1400">
                <a:ea typeface="+mn-lt"/>
                <a:cs typeface="+mn-lt"/>
              </a:rPr>
              <a:t>Robinhood should communicate its efforts to improve trading practices and app features, showing they are taking steps to ensure a more responsible trading environment.</a:t>
            </a:r>
            <a:endParaRPr lang="en-US" sz="1400"/>
          </a:p>
          <a:p>
            <a:pPr>
              <a:lnSpc>
                <a:spcPct val="100000"/>
              </a:lnSpc>
            </a:pPr>
            <a:endParaRPr lang="en-US" sz="1400"/>
          </a:p>
        </p:txBody>
      </p:sp>
    </p:spTree>
    <p:extLst>
      <p:ext uri="{BB962C8B-B14F-4D97-AF65-F5344CB8AC3E}">
        <p14:creationId xmlns:p14="http://schemas.microsoft.com/office/powerpoint/2010/main" val="3521781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601189-22D2-347B-852E-F8A109B72649}"/>
              </a:ext>
            </a:extLst>
          </p:cNvPr>
          <p:cNvSpPr>
            <a:spLocks noGrp="1"/>
          </p:cNvSpPr>
          <p:nvPr>
            <p:ph idx="1"/>
          </p:nvPr>
        </p:nvSpPr>
        <p:spPr>
          <a:xfrm>
            <a:off x="853831" y="2233204"/>
            <a:ext cx="10728569" cy="3245226"/>
          </a:xfrm>
        </p:spPr>
        <p:txBody>
          <a:bodyPr vert="horz" lIns="91440" tIns="45720" rIns="91440" bIns="45720" rtlCol="0" anchor="t">
            <a:normAutofit/>
          </a:bodyPr>
          <a:lstStyle/>
          <a:p>
            <a:pPr marL="342900" indent="-342900">
              <a:lnSpc>
                <a:spcPct val="100000"/>
              </a:lnSpc>
              <a:buFont typeface="Wingdings,Sans-Serif"/>
              <a:buChar char="q"/>
            </a:pPr>
            <a:r>
              <a:rPr lang="en-US">
                <a:latin typeface="Arial"/>
                <a:cs typeface="Arial"/>
              </a:rPr>
              <a:t>Have you made any investments?</a:t>
            </a:r>
          </a:p>
          <a:p>
            <a:pPr marL="342900" indent="-342900">
              <a:lnSpc>
                <a:spcPct val="100000"/>
              </a:lnSpc>
              <a:buFont typeface="Wingdings,Sans-Serif"/>
              <a:buChar char="q"/>
            </a:pPr>
            <a:r>
              <a:rPr lang="en-US">
                <a:latin typeface="Arial"/>
                <a:cs typeface="Arial"/>
              </a:rPr>
              <a:t>Is there any sudden rise in value? If yes, what could be the reasons behind that?</a:t>
            </a:r>
          </a:p>
          <a:p>
            <a:pPr marL="342900" indent="-342900">
              <a:lnSpc>
                <a:spcPct val="100000"/>
              </a:lnSpc>
              <a:buFont typeface="Wingdings,Sans-Serif"/>
              <a:buChar char="q"/>
            </a:pPr>
            <a:r>
              <a:rPr lang="en-US">
                <a:latin typeface="Arial"/>
                <a:cs typeface="Arial"/>
              </a:rPr>
              <a:t>What is your overall experience with that?</a:t>
            </a:r>
          </a:p>
        </p:txBody>
      </p:sp>
      <p:sp>
        <p:nvSpPr>
          <p:cNvPr id="5" name="Title 1">
            <a:extLst>
              <a:ext uri="{FF2B5EF4-FFF2-40B4-BE49-F238E27FC236}">
                <a16:creationId xmlns:a16="http://schemas.microsoft.com/office/drawing/2014/main" id="{099A6573-68BA-910B-5B3B-D9F105B128B8}"/>
              </a:ext>
            </a:extLst>
          </p:cNvPr>
          <p:cNvSpPr>
            <a:spLocks noGrp="1"/>
          </p:cNvSpPr>
          <p:nvPr>
            <p:ph type="title"/>
          </p:nvPr>
        </p:nvSpPr>
        <p:spPr>
          <a:xfrm>
            <a:off x="1771734" y="12895"/>
            <a:ext cx="8710246" cy="890941"/>
          </a:xfrm>
        </p:spPr>
        <p:txBody>
          <a:bodyPr>
            <a:noAutofit/>
          </a:bodyPr>
          <a:lstStyle/>
          <a:p>
            <a:pPr>
              <a:lnSpc>
                <a:spcPct val="90000"/>
              </a:lnSpc>
            </a:pPr>
            <a:r>
              <a:rPr lang="en-US" sz="4000">
                <a:cs typeface="Posterama"/>
              </a:rPr>
              <a:t>Questions..?</a:t>
            </a:r>
          </a:p>
        </p:txBody>
      </p:sp>
    </p:spTree>
    <p:extLst>
      <p:ext uri="{BB962C8B-B14F-4D97-AF65-F5344CB8AC3E}">
        <p14:creationId xmlns:p14="http://schemas.microsoft.com/office/powerpoint/2010/main" val="2922566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124808-1A90-13A9-9779-1684097A07F1}"/>
              </a:ext>
            </a:extLst>
          </p:cNvPr>
          <p:cNvSpPr txBox="1"/>
          <p:nvPr/>
        </p:nvSpPr>
        <p:spPr>
          <a:xfrm>
            <a:off x="1094116" y="1063349"/>
            <a:ext cx="661416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Posterama"/>
                <a:cs typeface="Posterama"/>
              </a:rPr>
              <a:t>Any questions...?</a:t>
            </a:r>
          </a:p>
        </p:txBody>
      </p:sp>
      <p:sp>
        <p:nvSpPr>
          <p:cNvPr id="3" name="TextBox 2">
            <a:extLst>
              <a:ext uri="{FF2B5EF4-FFF2-40B4-BE49-F238E27FC236}">
                <a16:creationId xmlns:a16="http://schemas.microsoft.com/office/drawing/2014/main" id="{CF7D5ED7-D2F2-ED37-1F69-8D062799A2B4}"/>
              </a:ext>
            </a:extLst>
          </p:cNvPr>
          <p:cNvSpPr txBox="1"/>
          <p:nvPr/>
        </p:nvSpPr>
        <p:spPr>
          <a:xfrm>
            <a:off x="8155700" y="4814690"/>
            <a:ext cx="34594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Posterama"/>
                <a:cs typeface="Posterama"/>
              </a:rPr>
              <a:t>Thank you</a:t>
            </a:r>
          </a:p>
        </p:txBody>
      </p:sp>
    </p:spTree>
    <p:extLst>
      <p:ext uri="{BB962C8B-B14F-4D97-AF65-F5344CB8AC3E}">
        <p14:creationId xmlns:p14="http://schemas.microsoft.com/office/powerpoint/2010/main" val="787727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8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E358F429-1073-433F-9717-82F8E7302F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Freeform: Shape 3086">
            <a:extLst>
              <a:ext uri="{FF2B5EF4-FFF2-40B4-BE49-F238E27FC236}">
                <a16:creationId xmlns:a16="http://schemas.microsoft.com/office/drawing/2014/main" id="{FBEA1BDE-165E-4C2F-9EC8-175132C00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3253060"/>
          </a:xfrm>
          <a:custGeom>
            <a:avLst/>
            <a:gdLst>
              <a:gd name="connsiteX0" fmla="*/ 8927594 w 12188952"/>
              <a:gd name="connsiteY0" fmla="*/ 2809493 h 3253060"/>
              <a:gd name="connsiteX1" fmla="*/ 9140086 w 12188952"/>
              <a:gd name="connsiteY1" fmla="*/ 2932121 h 3253060"/>
              <a:gd name="connsiteX2" fmla="*/ 9040501 w 12188952"/>
              <a:gd name="connsiteY2" fmla="*/ 3229737 h 3253060"/>
              <a:gd name="connsiteX3" fmla="*/ 8742936 w 12188952"/>
              <a:gd name="connsiteY3" fmla="*/ 3130008 h 3253060"/>
              <a:gd name="connsiteX4" fmla="*/ 8842520 w 12188952"/>
              <a:gd name="connsiteY4" fmla="*/ 2832393 h 3253060"/>
              <a:gd name="connsiteX5" fmla="*/ 8927594 w 12188952"/>
              <a:gd name="connsiteY5" fmla="*/ 2809493 h 3253060"/>
              <a:gd name="connsiteX6" fmla="*/ 9839594 w 12188952"/>
              <a:gd name="connsiteY6" fmla="*/ 2254502 h 3253060"/>
              <a:gd name="connsiteX7" fmla="*/ 10269162 w 12188952"/>
              <a:gd name="connsiteY7" fmla="*/ 2502404 h 3253060"/>
              <a:gd name="connsiteX8" fmla="*/ 10067848 w 12188952"/>
              <a:gd name="connsiteY8" fmla="*/ 3104051 h 3253060"/>
              <a:gd name="connsiteX9" fmla="*/ 9466298 w 12188952"/>
              <a:gd name="connsiteY9" fmla="*/ 2902445 h 3253060"/>
              <a:gd name="connsiteX10" fmla="*/ 9667612 w 12188952"/>
              <a:gd name="connsiteY10" fmla="*/ 2300797 h 3253060"/>
              <a:gd name="connsiteX11" fmla="*/ 9839594 w 12188952"/>
              <a:gd name="connsiteY11" fmla="*/ 2254502 h 3253060"/>
              <a:gd name="connsiteX12" fmla="*/ 0 w 12188952"/>
              <a:gd name="connsiteY12" fmla="*/ 0 h 3253060"/>
              <a:gd name="connsiteX13" fmla="*/ 12188952 w 12188952"/>
              <a:gd name="connsiteY13" fmla="*/ 0 h 3253060"/>
              <a:gd name="connsiteX14" fmla="*/ 12188952 w 12188952"/>
              <a:gd name="connsiteY14" fmla="*/ 1905650 h 3253060"/>
              <a:gd name="connsiteX15" fmla="*/ 12120967 w 12188952"/>
              <a:gd name="connsiteY15" fmla="*/ 1946472 h 3253060"/>
              <a:gd name="connsiteX16" fmla="*/ 11074409 w 12188952"/>
              <a:gd name="connsiteY16" fmla="*/ 2037484 h 3253060"/>
              <a:gd name="connsiteX17" fmla="*/ 9864198 w 12188952"/>
              <a:gd name="connsiteY17" fmla="*/ 1887351 h 3253060"/>
              <a:gd name="connsiteX18" fmla="*/ 8991754 w 12188952"/>
              <a:gd name="connsiteY18" fmla="*/ 2414137 h 3253060"/>
              <a:gd name="connsiteX19" fmla="*/ 6991607 w 12188952"/>
              <a:gd name="connsiteY19" fmla="*/ 2871396 h 3253060"/>
              <a:gd name="connsiteX20" fmla="*/ 6284486 w 12188952"/>
              <a:gd name="connsiteY20" fmla="*/ 2249958 h 3253060"/>
              <a:gd name="connsiteX21" fmla="*/ 4389548 w 12188952"/>
              <a:gd name="connsiteY21" fmla="*/ 1928103 h 3253060"/>
              <a:gd name="connsiteX22" fmla="*/ 3011452 w 12188952"/>
              <a:gd name="connsiteY22" fmla="*/ 2635981 h 3253060"/>
              <a:gd name="connsiteX23" fmla="*/ 83366 w 12188952"/>
              <a:gd name="connsiteY23" fmla="*/ 2439064 h 3253060"/>
              <a:gd name="connsiteX24" fmla="*/ 0 w 12188952"/>
              <a:gd name="connsiteY24" fmla="*/ 2378538 h 325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88952" h="3253060">
                <a:moveTo>
                  <a:pt x="8927594" y="2809493"/>
                </a:moveTo>
                <a:cubicBezTo>
                  <a:pt x="9013893" y="2804140"/>
                  <a:pt x="9099082" y="2849829"/>
                  <a:pt x="9140086" y="2932121"/>
                </a:cubicBezTo>
                <a:cubicBezTo>
                  <a:pt x="9194758" y="3041846"/>
                  <a:pt x="9150173" y="3175092"/>
                  <a:pt x="9040501" y="3229737"/>
                </a:cubicBezTo>
                <a:cubicBezTo>
                  <a:pt x="8930831" y="3284381"/>
                  <a:pt x="8797607" y="3239732"/>
                  <a:pt x="8742936" y="3130008"/>
                </a:cubicBezTo>
                <a:cubicBezTo>
                  <a:pt x="8688263" y="3020284"/>
                  <a:pt x="8732849" y="2887038"/>
                  <a:pt x="8842520" y="2832393"/>
                </a:cubicBezTo>
                <a:cubicBezTo>
                  <a:pt x="8869938" y="2818732"/>
                  <a:pt x="8898827" y="2811276"/>
                  <a:pt x="8927594" y="2809493"/>
                </a:cubicBezTo>
                <a:close/>
                <a:moveTo>
                  <a:pt x="9839594" y="2254502"/>
                </a:moveTo>
                <a:cubicBezTo>
                  <a:pt x="10014053" y="2243682"/>
                  <a:pt x="10186270" y="2336045"/>
                  <a:pt x="10269162" y="2502404"/>
                </a:cubicBezTo>
                <a:cubicBezTo>
                  <a:pt x="10379684" y="2724217"/>
                  <a:pt x="10289552" y="2993584"/>
                  <a:pt x="10067848" y="3104051"/>
                </a:cubicBezTo>
                <a:cubicBezTo>
                  <a:pt x="9846143" y="3214519"/>
                  <a:pt x="9576819" y="3124257"/>
                  <a:pt x="9466298" y="2902445"/>
                </a:cubicBezTo>
                <a:cubicBezTo>
                  <a:pt x="9355776" y="2680632"/>
                  <a:pt x="9445908" y="2411265"/>
                  <a:pt x="9667612" y="2300797"/>
                </a:cubicBezTo>
                <a:cubicBezTo>
                  <a:pt x="9723039" y="2273180"/>
                  <a:pt x="9781442" y="2258108"/>
                  <a:pt x="9839594" y="2254502"/>
                </a:cubicBezTo>
                <a:close/>
                <a:moveTo>
                  <a:pt x="0" y="0"/>
                </a:moveTo>
                <a:lnTo>
                  <a:pt x="12188952" y="0"/>
                </a:lnTo>
                <a:lnTo>
                  <a:pt x="12188952" y="1905650"/>
                </a:lnTo>
                <a:lnTo>
                  <a:pt x="12120967" y="1946472"/>
                </a:lnTo>
                <a:cubicBezTo>
                  <a:pt x="11788993" y="2117297"/>
                  <a:pt x="11440569" y="2113011"/>
                  <a:pt x="11074409" y="2037484"/>
                </a:cubicBezTo>
                <a:cubicBezTo>
                  <a:pt x="10676141" y="1955619"/>
                  <a:pt x="10268686" y="1894040"/>
                  <a:pt x="9864198" y="1887351"/>
                </a:cubicBezTo>
                <a:cubicBezTo>
                  <a:pt x="9489288" y="1881370"/>
                  <a:pt x="9236088" y="2162088"/>
                  <a:pt x="8991754" y="2414137"/>
                </a:cubicBezTo>
                <a:cubicBezTo>
                  <a:pt x="8382906" y="3042437"/>
                  <a:pt x="7692220" y="3226501"/>
                  <a:pt x="6991607" y="2871396"/>
                </a:cubicBezTo>
                <a:cubicBezTo>
                  <a:pt x="6719890" y="2733681"/>
                  <a:pt x="6491795" y="2484385"/>
                  <a:pt x="6284486" y="2249958"/>
                </a:cubicBezTo>
                <a:cubicBezTo>
                  <a:pt x="5728685" y="1621250"/>
                  <a:pt x="5040511" y="1603258"/>
                  <a:pt x="4389548" y="1928103"/>
                </a:cubicBezTo>
                <a:cubicBezTo>
                  <a:pt x="3927375" y="2159626"/>
                  <a:pt x="3488974" y="2444363"/>
                  <a:pt x="3011452" y="2635981"/>
                </a:cubicBezTo>
                <a:cubicBezTo>
                  <a:pt x="1974772" y="3054168"/>
                  <a:pt x="970194" y="3035245"/>
                  <a:pt x="83366" y="2439064"/>
                </a:cubicBezTo>
                <a:lnTo>
                  <a:pt x="0" y="237853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7AA8F61-72C6-46EA-C238-EDD1F182D26A}"/>
              </a:ext>
            </a:extLst>
          </p:cNvPr>
          <p:cNvSpPr>
            <a:spLocks noGrp="1"/>
          </p:cNvSpPr>
          <p:nvPr>
            <p:ph type="title"/>
          </p:nvPr>
        </p:nvSpPr>
        <p:spPr>
          <a:xfrm>
            <a:off x="452187" y="2295211"/>
            <a:ext cx="10972800" cy="1325563"/>
          </a:xfrm>
        </p:spPr>
        <p:txBody>
          <a:bodyPr>
            <a:normAutofit/>
          </a:bodyPr>
          <a:lstStyle/>
          <a:p>
            <a:r>
              <a:rPr lang="en-US" altLang="en-US" sz="4400" b="1" kern="1200">
                <a:solidFill>
                  <a:schemeClr val="tx1"/>
                </a:solidFill>
                <a:latin typeface="TimesNewRomanPS"/>
                <a:ea typeface="+mn-ea"/>
                <a:cs typeface="+mn-cs"/>
              </a:rPr>
              <a:t>Company overview</a:t>
            </a:r>
            <a:endParaRPr lang="en-US"/>
          </a:p>
        </p:txBody>
      </p:sp>
      <p:sp>
        <p:nvSpPr>
          <p:cNvPr id="5" name="Rectangle 4">
            <a:extLst>
              <a:ext uri="{FF2B5EF4-FFF2-40B4-BE49-F238E27FC236}">
                <a16:creationId xmlns:a16="http://schemas.microsoft.com/office/drawing/2014/main" id="{6A50A82A-0B28-A34D-E256-D130B29507F3}"/>
              </a:ext>
            </a:extLst>
          </p:cNvPr>
          <p:cNvSpPr>
            <a:spLocks noChangeArrowheads="1"/>
          </p:cNvSpPr>
          <p:nvPr/>
        </p:nvSpPr>
        <p:spPr bwMode="auto">
          <a:xfrm rot="10800000" flipV="1">
            <a:off x="449137" y="3048097"/>
            <a:ext cx="9093200"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eaLnBrk="0" fontAlgn="base" hangingPunct="0">
              <a:spcBef>
                <a:spcPct val="0"/>
              </a:spcBef>
              <a:spcAft>
                <a:spcPts val="600"/>
              </a:spcAft>
            </a:pPr>
            <a:br>
              <a:rPr lang="en-US" altLang="en-US" b="1" kern="1200">
                <a:solidFill>
                  <a:schemeClr val="tx1"/>
                </a:solidFill>
                <a:highlight>
                  <a:srgbClr val="FFFF00"/>
                </a:highlight>
                <a:latin typeface="TimesNewRomanPS"/>
                <a:ea typeface="+mn-ea"/>
                <a:cs typeface="+mn-cs"/>
              </a:rPr>
            </a:br>
            <a:endParaRPr lang="en-US" altLang="en-US" sz="1600" b="1" kern="1200">
              <a:solidFill>
                <a:schemeClr val="tx1"/>
              </a:solidFill>
              <a:highlight>
                <a:srgbClr val="FFFF00"/>
              </a:highlight>
              <a:latin typeface="TimesNewRomanPS"/>
              <a:ea typeface="+mn-ea"/>
              <a:cs typeface="+mn-cs"/>
            </a:endParaRPr>
          </a:p>
          <a:p>
            <a:pPr defTabSz="457200" eaLnBrk="0" fontAlgn="base" hangingPunct="0">
              <a:spcBef>
                <a:spcPct val="0"/>
              </a:spcBef>
              <a:spcAft>
                <a:spcPts val="600"/>
              </a:spcAft>
            </a:pPr>
            <a:endParaRPr lang="en-US" altLang="en-US" sz="1100" kern="1200">
              <a:solidFill>
                <a:schemeClr val="tx1"/>
              </a:solidFill>
              <a:latin typeface="+mn-lt"/>
              <a:ea typeface="+mn-ea"/>
              <a:cs typeface="+mn-cs"/>
            </a:endParaRPr>
          </a:p>
          <a:p>
            <a:pPr defTabSz="457200" eaLnBrk="0" fontAlgn="base" hangingPunct="0">
              <a:spcBef>
                <a:spcPct val="0"/>
              </a:spcBef>
              <a:spcAft>
                <a:spcPts val="600"/>
              </a:spcAft>
            </a:pPr>
            <a:r>
              <a:rPr lang="en-US" altLang="en-US" sz="1200" kern="1200">
                <a:solidFill>
                  <a:schemeClr val="tx1"/>
                </a:solidFill>
                <a:latin typeface="TimesNewRomanPSMT"/>
                <a:ea typeface="+mn-ea"/>
                <a:cs typeface="+mn-cs"/>
              </a:rPr>
              <a:t>GameStop is an American retailer store that sells video games, hardware and accessories, software, and collectibles. The company's headquarters are located in Grapevine, Texas. Founded in 1996, the company is a leading specialized retailer in the gaming market, offering a wide range of entertaining gaming products through e-commerce and physical stores. </a:t>
            </a:r>
            <a:endParaRPr lang="en-US" altLang="en-US" sz="1100" kern="1200">
              <a:solidFill>
                <a:schemeClr val="tx1"/>
              </a:solidFill>
              <a:latin typeface="+mn-lt"/>
              <a:ea typeface="+mn-ea"/>
              <a:cs typeface="+mn-cs"/>
            </a:endParaRPr>
          </a:p>
          <a:p>
            <a:pPr defTabSz="457200" eaLnBrk="0" fontAlgn="base" hangingPunct="0">
              <a:spcBef>
                <a:spcPct val="0"/>
              </a:spcBef>
              <a:spcAft>
                <a:spcPts val="600"/>
              </a:spcAft>
            </a:pPr>
            <a:endParaRPr lang="en-US" altLang="en-US" sz="1200" kern="1200">
              <a:solidFill>
                <a:schemeClr val="tx1"/>
              </a:solidFill>
              <a:latin typeface="TimesNewRomanPSMT"/>
              <a:ea typeface="+mn-ea"/>
              <a:cs typeface="+mn-cs"/>
            </a:endParaRPr>
          </a:p>
          <a:p>
            <a:pPr defTabSz="457200" eaLnBrk="0" fontAlgn="base" hangingPunct="0">
              <a:spcBef>
                <a:spcPct val="0"/>
              </a:spcBef>
              <a:spcAft>
                <a:spcPts val="600"/>
              </a:spcAft>
            </a:pPr>
            <a:r>
              <a:rPr lang="en-US" altLang="en-US" sz="1200" kern="1200">
                <a:solidFill>
                  <a:schemeClr val="tx1"/>
                </a:solidFill>
                <a:latin typeface="TimesNewRomanPSMT"/>
                <a:ea typeface="+mn-ea"/>
                <a:cs typeface="+mn-cs"/>
              </a:rPr>
              <a:t>Around 2010, the company saw a decline due to a shift of video game sales to online shopping and downloads. The share price has been maintained at $3-4 from 2019 to 2020. With steadily falling share prices, GameStop closed a large number of brick-and-mortar stores, and Covid-19 accelerated </a:t>
            </a:r>
            <a:endParaRPr lang="en-US" altLang="en-US" sz="1100" kern="1200">
              <a:solidFill>
                <a:schemeClr val="tx1"/>
              </a:solidFill>
              <a:latin typeface="+mn-lt"/>
              <a:ea typeface="+mn-ea"/>
              <a:cs typeface="+mn-cs"/>
            </a:endParaRPr>
          </a:p>
          <a:p>
            <a:pPr defTabSz="457200" eaLnBrk="0" fontAlgn="base" hangingPunct="0">
              <a:spcBef>
                <a:spcPct val="0"/>
              </a:spcBef>
              <a:spcAft>
                <a:spcPts val="600"/>
              </a:spcAft>
            </a:pPr>
            <a:endParaRPr lang="en-US" altLang="en-US" sz="1200">
              <a:latin typeface="Arial" panose="020B0604020202020204" pitchFamily="34" charset="0"/>
            </a:endParaRPr>
          </a:p>
          <a:p>
            <a:pPr defTabSz="457200" eaLnBrk="0" fontAlgn="base" hangingPunct="0">
              <a:spcBef>
                <a:spcPct val="0"/>
              </a:spcBef>
              <a:spcAft>
                <a:spcPts val="600"/>
              </a:spcAft>
            </a:pPr>
            <a:r>
              <a:rPr lang="en-US" altLang="en-US" sz="1200" kern="1200">
                <a:solidFill>
                  <a:schemeClr val="tx1"/>
                </a:solidFill>
                <a:latin typeface="TimesNewRomanPSMT"/>
                <a:ea typeface="+mn-ea"/>
                <a:cs typeface="+mn-cs"/>
              </a:rPr>
              <a:t>GameStop's fading [4]. However, just in January and February of 2021, as the main character in a well-orchestrated short squeeze scheme, GameStop's stock price has soared. According to a statement by Cohen, a shareholder of GameStop, on January 13, 2021, GameStop's share price rose 68.82%. During this period, more investors poured into the market thanks to the constant media coverage of Wall Street bets. By January 28, a large number of financial services companies limited the ability of their customers to purchase GME (GameStop) stock. On February 12th, transactions dropped significantly, and the share price fell to $52.40, still higher than the price before this event </a:t>
            </a:r>
            <a:endParaRPr kumimoji="0" lang="en-US" altLang="en-US" sz="4400" b="0" i="0" u="none" strike="noStrike" cap="none" normalizeH="0" baseline="0">
              <a:ln>
                <a:noFill/>
              </a:ln>
              <a:solidFill>
                <a:schemeClr val="tx1"/>
              </a:solidFill>
              <a:effectLst/>
              <a:latin typeface="Arial" panose="020B0604020202020204" pitchFamily="34" charset="0"/>
            </a:endParaRPr>
          </a:p>
        </p:txBody>
      </p:sp>
      <p:pic>
        <p:nvPicPr>
          <p:cNvPr id="3077" name="Picture 5" descr="page1image42301456">
            <a:extLst>
              <a:ext uri="{FF2B5EF4-FFF2-40B4-BE49-F238E27FC236}">
                <a16:creationId xmlns:a16="http://schemas.microsoft.com/office/drawing/2014/main" id="{A4E8C2AD-426E-7341-F38B-0D55216CE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1070" y="2888978"/>
            <a:ext cx="1737329" cy="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age1image42301248">
            <a:extLst>
              <a:ext uri="{FF2B5EF4-FFF2-40B4-BE49-F238E27FC236}">
                <a16:creationId xmlns:a16="http://schemas.microsoft.com/office/drawing/2014/main" id="{52E49B88-95AD-77B5-1FF2-B723FF466C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1734" y="2888978"/>
            <a:ext cx="1369196" cy="645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6105C743-0A26-4A82-D5A4-FBDB5A37D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53" y="16876"/>
            <a:ext cx="9374169" cy="1768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002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1F395BB-02C0-62FF-E79E-1CBED5D3F7B4}"/>
              </a:ext>
            </a:extLst>
          </p:cNvPr>
          <p:cNvSpPr>
            <a:spLocks noGrp="1"/>
          </p:cNvSpPr>
          <p:nvPr>
            <p:ph type="title"/>
          </p:nvPr>
        </p:nvSpPr>
        <p:spPr>
          <a:xfrm>
            <a:off x="609600" y="4560916"/>
            <a:ext cx="5480813" cy="1282667"/>
          </a:xfrm>
        </p:spPr>
        <p:txBody>
          <a:bodyPr anchor="b">
            <a:normAutofit/>
          </a:bodyPr>
          <a:lstStyle/>
          <a:p>
            <a:r>
              <a:rPr lang="en-US" b="1"/>
              <a:t>INTRODUCTION</a:t>
            </a:r>
          </a:p>
        </p:txBody>
      </p:sp>
      <p:pic>
        <p:nvPicPr>
          <p:cNvPr id="17" name="Picture 16" descr="Stock exchange numbers">
            <a:extLst>
              <a:ext uri="{FF2B5EF4-FFF2-40B4-BE49-F238E27FC236}">
                <a16:creationId xmlns:a16="http://schemas.microsoft.com/office/drawing/2014/main" id="{DEA15917-5E0C-58FA-65D0-A48285FDEA47}"/>
              </a:ext>
            </a:extLst>
          </p:cNvPr>
          <p:cNvPicPr>
            <a:picLocks noChangeAspect="1"/>
          </p:cNvPicPr>
          <p:nvPr/>
        </p:nvPicPr>
        <p:blipFill rotWithShape="1">
          <a:blip r:embed="rId2"/>
          <a:srcRect l="9987" r="8506" b="-1"/>
          <a:stretch/>
        </p:blipFill>
        <p:spPr>
          <a:xfrm>
            <a:off x="-1" y="1"/>
            <a:ext cx="5242562" cy="4293415"/>
          </a:xfrm>
          <a:custGeom>
            <a:avLst/>
            <a:gdLst/>
            <a:ahLst/>
            <a:cxnLst/>
            <a:rect l="l" t="t" r="r" b="b"/>
            <a:pathLst>
              <a:path w="6734174" h="5514977">
                <a:moveTo>
                  <a:pt x="1077007" y="4987440"/>
                </a:moveTo>
                <a:cubicBezTo>
                  <a:pt x="1094537" y="4990273"/>
                  <a:pt x="1112073" y="4996453"/>
                  <a:pt x="1128635" y="5006199"/>
                </a:cubicBezTo>
                <a:cubicBezTo>
                  <a:pt x="1194883" y="5045182"/>
                  <a:pt x="1220457" y="5126442"/>
                  <a:pt x="1185757" y="5187698"/>
                </a:cubicBezTo>
                <a:cubicBezTo>
                  <a:pt x="1151058" y="5248954"/>
                  <a:pt x="1069223" y="5267011"/>
                  <a:pt x="1002975" y="5228028"/>
                </a:cubicBezTo>
                <a:cubicBezTo>
                  <a:pt x="936728" y="5189045"/>
                  <a:pt x="911153" y="5107785"/>
                  <a:pt x="945853" y="5046529"/>
                </a:cubicBezTo>
                <a:cubicBezTo>
                  <a:pt x="963203" y="5015901"/>
                  <a:pt x="992337" y="4996072"/>
                  <a:pt x="1025413" y="4988775"/>
                </a:cubicBezTo>
                <a:cubicBezTo>
                  <a:pt x="1041952" y="4985125"/>
                  <a:pt x="1059476" y="4984609"/>
                  <a:pt x="1077007" y="4987440"/>
                </a:cubicBezTo>
                <a:close/>
                <a:moveTo>
                  <a:pt x="474762" y="4590962"/>
                </a:moveTo>
                <a:cubicBezTo>
                  <a:pt x="500491" y="4587824"/>
                  <a:pt x="527063" y="4588310"/>
                  <a:pt x="553642" y="4592604"/>
                </a:cubicBezTo>
                <a:cubicBezTo>
                  <a:pt x="589081" y="4598329"/>
                  <a:pt x="624531" y="4610823"/>
                  <a:pt x="658012" y="4630525"/>
                </a:cubicBezTo>
                <a:cubicBezTo>
                  <a:pt x="791935" y="4709331"/>
                  <a:pt x="843635" y="4873604"/>
                  <a:pt x="773488" y="4997438"/>
                </a:cubicBezTo>
                <a:cubicBezTo>
                  <a:pt x="703339" y="5121271"/>
                  <a:pt x="537907" y="5157774"/>
                  <a:pt x="403983" y="5078968"/>
                </a:cubicBezTo>
                <a:cubicBezTo>
                  <a:pt x="270060" y="5000162"/>
                  <a:pt x="218360" y="4835889"/>
                  <a:pt x="288508" y="4712055"/>
                </a:cubicBezTo>
                <a:cubicBezTo>
                  <a:pt x="327966" y="4642398"/>
                  <a:pt x="397573" y="4600375"/>
                  <a:pt x="474762" y="4590962"/>
                </a:cubicBezTo>
                <a:close/>
                <a:moveTo>
                  <a:pt x="0" y="0"/>
                </a:moveTo>
                <a:lnTo>
                  <a:pt x="952983" y="0"/>
                </a:lnTo>
                <a:lnTo>
                  <a:pt x="2081055" y="0"/>
                </a:lnTo>
                <a:lnTo>
                  <a:pt x="2263577" y="150988"/>
                </a:lnTo>
                <a:cubicBezTo>
                  <a:pt x="2504052" y="338565"/>
                  <a:pt x="2728791" y="577550"/>
                  <a:pt x="2992530" y="694885"/>
                </a:cubicBezTo>
                <a:cubicBezTo>
                  <a:pt x="3318395" y="839609"/>
                  <a:pt x="3657608" y="716866"/>
                  <a:pt x="3970058" y="592698"/>
                </a:cubicBezTo>
                <a:cubicBezTo>
                  <a:pt x="4331373" y="448982"/>
                  <a:pt x="4690914" y="359985"/>
                  <a:pt x="5084944" y="488161"/>
                </a:cubicBezTo>
                <a:cubicBezTo>
                  <a:pt x="5565424" y="644433"/>
                  <a:pt x="5733507" y="1009888"/>
                  <a:pt x="5669311" y="1444982"/>
                </a:cubicBezTo>
                <a:cubicBezTo>
                  <a:pt x="5633326" y="1688985"/>
                  <a:pt x="5552663" y="1922553"/>
                  <a:pt x="5493314" y="2161331"/>
                </a:cubicBezTo>
                <a:cubicBezTo>
                  <a:pt x="5439656" y="2378561"/>
                  <a:pt x="5495983" y="2579198"/>
                  <a:pt x="5660990" y="2721315"/>
                </a:cubicBezTo>
                <a:cubicBezTo>
                  <a:pt x="5835491" y="2871524"/>
                  <a:pt x="6009868" y="3023606"/>
                  <a:pt x="6194694" y="3156288"/>
                </a:cubicBezTo>
                <a:cubicBezTo>
                  <a:pt x="6992820" y="3729094"/>
                  <a:pt x="6788369" y="4727029"/>
                  <a:pt x="6332492" y="5124196"/>
                </a:cubicBezTo>
                <a:cubicBezTo>
                  <a:pt x="5760173" y="5622336"/>
                  <a:pt x="5107042" y="5619729"/>
                  <a:pt x="4441677" y="5255068"/>
                </a:cubicBezTo>
                <a:cubicBezTo>
                  <a:pt x="4173482" y="5108729"/>
                  <a:pt x="3929482" y="4905798"/>
                  <a:pt x="3670848" y="4735132"/>
                </a:cubicBezTo>
                <a:cubicBezTo>
                  <a:pt x="3306542" y="4495539"/>
                  <a:pt x="2914030" y="4470019"/>
                  <a:pt x="2584477" y="4836478"/>
                </a:cubicBezTo>
                <a:cubicBezTo>
                  <a:pt x="2461558" y="4973117"/>
                  <a:pt x="2326491" y="5118013"/>
                  <a:pt x="2168844" y="5190252"/>
                </a:cubicBezTo>
                <a:cubicBezTo>
                  <a:pt x="1762360" y="5376523"/>
                  <a:pt x="1372544" y="5223527"/>
                  <a:pt x="1038433" y="4794945"/>
                </a:cubicBezTo>
                <a:cubicBezTo>
                  <a:pt x="904350" y="4623011"/>
                  <a:pt x="765802" y="4432532"/>
                  <a:pt x="552043" y="4416221"/>
                </a:cubicBezTo>
                <a:cubicBezTo>
                  <a:pt x="379074" y="4403135"/>
                  <a:pt x="204522" y="4409418"/>
                  <a:pt x="31608" y="4426144"/>
                </a:cubicBezTo>
                <a:lnTo>
                  <a:pt x="0" y="4429791"/>
                </a:lnTo>
                <a:close/>
              </a:path>
            </a:pathLst>
          </a:custGeom>
        </p:spPr>
      </p:pic>
      <p:sp>
        <p:nvSpPr>
          <p:cNvPr id="3" name="Content Placeholder 2">
            <a:extLst>
              <a:ext uri="{FF2B5EF4-FFF2-40B4-BE49-F238E27FC236}">
                <a16:creationId xmlns:a16="http://schemas.microsoft.com/office/drawing/2014/main" id="{31825CD3-2269-B743-FF36-62BDA8AECD4C}"/>
              </a:ext>
            </a:extLst>
          </p:cNvPr>
          <p:cNvSpPr>
            <a:spLocks noGrp="1"/>
          </p:cNvSpPr>
          <p:nvPr>
            <p:ph idx="1"/>
          </p:nvPr>
        </p:nvSpPr>
        <p:spPr>
          <a:xfrm>
            <a:off x="6229350" y="810562"/>
            <a:ext cx="5353050" cy="5033021"/>
          </a:xfrm>
        </p:spPr>
        <p:txBody>
          <a:bodyPr>
            <a:noAutofit/>
          </a:bodyPr>
          <a:lstStyle/>
          <a:p>
            <a:pPr>
              <a:lnSpc>
                <a:spcPct val="100000"/>
              </a:lnSpc>
            </a:pPr>
            <a:r>
              <a:rPr lang="en-US" sz="1400">
                <a:effectLst/>
                <a:latin typeface="TimesNewRomanPSMT"/>
                <a:cs typeface="Al Bayan Plain" pitchFamily="2" charset="-78"/>
              </a:rPr>
              <a:t>In January 2021, an unprecedented event took place in the U.S. stock market. The stock of a company called GameStop soared from $16 to $347 in one month and attracted the attention of financial markets around the world. As a physical store that has been retailing video games since its establishment in 2002, GameStop has encountered many challenges in 2021. </a:t>
            </a:r>
            <a:endParaRPr lang="en-US" sz="1400">
              <a:cs typeface="Al Bayan Plain" pitchFamily="2" charset="-78"/>
            </a:endParaRPr>
          </a:p>
          <a:p>
            <a:pPr>
              <a:lnSpc>
                <a:spcPct val="100000"/>
              </a:lnSpc>
            </a:pPr>
            <a:r>
              <a:rPr lang="en-US" sz="1400">
                <a:effectLst/>
                <a:latin typeface="TimesNewRomanPSMT"/>
                <a:cs typeface="Al Bayan Plain" pitchFamily="2" charset="-78"/>
              </a:rPr>
              <a:t>First, the Covid-19 pandemic has led to a sharp decline in sales. In the 2020 GameStop Reports First Quarter Results, its total store sales had decreased to 17% excluding stores that were closed. Second, the relatively mature e-commerce business in the gaming market has left fewer customers choosing to visit GameStop retail stores to purchase the products they seek. Smith said that in March 2020, video game sales approached $1.6 billion, representing a 35 percent increase compared to the same period last year. These reasons have led Wall Street hedge funds to use shorting to make a profit. At the end of 2020, GameStop became the most shorted US company with a 140% shorting rate. After that, a large group of investors decided to collaborate and coordinate an incredible short squeeze. Leaving short sellers, such as Wall Street giants and hedge funds, with significant losses. </a:t>
            </a:r>
            <a:endParaRPr lang="en-US" sz="1400">
              <a:cs typeface="Al Bayan Plain" pitchFamily="2" charset="-78"/>
            </a:endParaRPr>
          </a:p>
          <a:p>
            <a:pPr>
              <a:lnSpc>
                <a:spcPct val="100000"/>
              </a:lnSpc>
            </a:pPr>
            <a:r>
              <a:rPr lang="en-US" sz="1400">
                <a:effectLst/>
                <a:latin typeface="TimesNewRomanPSMT"/>
                <a:cs typeface="Al Bayan Plain" pitchFamily="2" charset="-78"/>
              </a:rPr>
              <a:t>This article focuses on researching what positive effects this opportunity has brought to GameStop. The article introduces the background of GameStop, analyzes the company’s finance, and uses the SWOT method to discuss the company's existing operations and the stock market. After that, it discussed and summarizes the particular impact of this event on GameStop as a whole. The conclusion is that opportunistic behavior like GameStop cannot bring positive changes to the company. </a:t>
            </a:r>
            <a:endParaRPr lang="en-US" sz="1400">
              <a:cs typeface="Al Bayan Plain" pitchFamily="2" charset="-78"/>
            </a:endParaRPr>
          </a:p>
          <a:p>
            <a:pPr>
              <a:lnSpc>
                <a:spcPct val="100000"/>
              </a:lnSpc>
            </a:pPr>
            <a:endParaRPr lang="en-US" sz="1400">
              <a:cs typeface="Al Bayan Plain" pitchFamily="2" charset="-78"/>
            </a:endParaRPr>
          </a:p>
        </p:txBody>
      </p:sp>
    </p:spTree>
    <p:extLst>
      <p:ext uri="{BB962C8B-B14F-4D97-AF65-F5344CB8AC3E}">
        <p14:creationId xmlns:p14="http://schemas.microsoft.com/office/powerpoint/2010/main" val="3422854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5"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8BF742A-50EF-4EE9-855D-53E511F86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7EF79062-B5BB-45DF-810C-95A324A9D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a line going up&#10;&#10;Description automatically generated">
            <a:extLst>
              <a:ext uri="{FF2B5EF4-FFF2-40B4-BE49-F238E27FC236}">
                <a16:creationId xmlns:a16="http://schemas.microsoft.com/office/drawing/2014/main" id="{0F4EAC0D-6010-5B7F-9810-196A9E34443E}"/>
              </a:ext>
            </a:extLst>
          </p:cNvPr>
          <p:cNvPicPr>
            <a:picLocks noChangeAspect="1"/>
          </p:cNvPicPr>
          <p:nvPr/>
        </p:nvPicPr>
        <p:blipFill rotWithShape="1">
          <a:blip r:embed="rId2"/>
          <a:srcRect l="-328" r="-1" b="6953"/>
          <a:stretch/>
        </p:blipFill>
        <p:spPr>
          <a:xfrm>
            <a:off x="4391891" y="1615379"/>
            <a:ext cx="7797061" cy="5242621"/>
          </a:xfrm>
          <a:prstGeom prst="rect">
            <a:avLst/>
          </a:prstGeom>
        </p:spPr>
      </p:pic>
      <p:pic>
        <p:nvPicPr>
          <p:cNvPr id="46" name="Picture 10">
            <a:extLst>
              <a:ext uri="{FF2B5EF4-FFF2-40B4-BE49-F238E27FC236}">
                <a16:creationId xmlns:a16="http://schemas.microsoft.com/office/drawing/2014/main" id="{ACA14E58-F7F5-9482-CA66-827FB64AC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53" y="16876"/>
            <a:ext cx="9374169" cy="176864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E235EEF8-9C7F-611C-FBE8-C4151EF0B090}"/>
              </a:ext>
            </a:extLst>
          </p:cNvPr>
          <p:cNvSpPr txBox="1"/>
          <p:nvPr/>
        </p:nvSpPr>
        <p:spPr>
          <a:xfrm>
            <a:off x="308654" y="3926217"/>
            <a:ext cx="4080188" cy="1200329"/>
          </a:xfrm>
          <a:prstGeom prst="rect">
            <a:avLst/>
          </a:prstGeom>
          <a:noFill/>
        </p:spPr>
        <p:txBody>
          <a:bodyPr wrap="square" rtlCol="0">
            <a:spAutoFit/>
          </a:bodyPr>
          <a:lstStyle/>
          <a:p>
            <a:r>
              <a:rPr lang="en-US" sz="3600" b="1"/>
              <a:t>TRADE STATISTICS</a:t>
            </a:r>
          </a:p>
        </p:txBody>
      </p:sp>
    </p:spTree>
    <p:extLst>
      <p:ext uri="{BB962C8B-B14F-4D97-AF65-F5344CB8AC3E}">
        <p14:creationId xmlns:p14="http://schemas.microsoft.com/office/powerpoint/2010/main" val="3550103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A13B2A7-A44E-4940-9367-4788F2807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DBF9A7D-DF04-4422-981B-76DFC720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75937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0A48E12-675D-3C36-952C-AABD664070D6}"/>
              </a:ext>
            </a:extLst>
          </p:cNvPr>
          <p:cNvSpPr>
            <a:spLocks noGrp="1"/>
          </p:cNvSpPr>
          <p:nvPr>
            <p:ph type="title"/>
          </p:nvPr>
        </p:nvSpPr>
        <p:spPr>
          <a:xfrm>
            <a:off x="609600" y="557784"/>
            <a:ext cx="10972800" cy="1325563"/>
          </a:xfrm>
        </p:spPr>
        <p:txBody>
          <a:bodyPr>
            <a:normAutofit/>
          </a:bodyPr>
          <a:lstStyle/>
          <a:p>
            <a:pPr algn="ctr"/>
            <a:r>
              <a:rPr lang="en-US" sz="6000">
                <a:ea typeface="+mj-lt"/>
                <a:cs typeface="+mj-lt"/>
              </a:rPr>
              <a:t>SWOT ANALYSIS</a:t>
            </a:r>
            <a:endParaRPr lang="en-US" sz="6000">
              <a:cs typeface="Posterama"/>
            </a:endParaRPr>
          </a:p>
        </p:txBody>
      </p:sp>
      <p:graphicFrame>
        <p:nvGraphicFramePr>
          <p:cNvPr id="5" name="Content Placeholder 2">
            <a:extLst>
              <a:ext uri="{FF2B5EF4-FFF2-40B4-BE49-F238E27FC236}">
                <a16:creationId xmlns:a16="http://schemas.microsoft.com/office/drawing/2014/main" id="{47255CC6-C031-0B0D-5C57-5685D119F450}"/>
              </a:ext>
            </a:extLst>
          </p:cNvPr>
          <p:cNvGraphicFramePr>
            <a:graphicFrameLocks noGrp="1"/>
          </p:cNvGraphicFramePr>
          <p:nvPr>
            <p:ph idx="1"/>
            <p:extLst>
              <p:ext uri="{D42A27DB-BD31-4B8C-83A1-F6EECF244321}">
                <p14:modId xmlns:p14="http://schemas.microsoft.com/office/powerpoint/2010/main" val="59135740"/>
              </p:ext>
            </p:extLst>
          </p:nvPr>
        </p:nvGraphicFramePr>
        <p:xfrm>
          <a:off x="609600" y="2106613"/>
          <a:ext cx="10972800" cy="4035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8449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B4D98-895E-7173-C077-6E0FDBB4AE9A}"/>
              </a:ext>
            </a:extLst>
          </p:cNvPr>
          <p:cNvSpPr>
            <a:spLocks noGrp="1"/>
          </p:cNvSpPr>
          <p:nvPr>
            <p:ph type="title"/>
          </p:nvPr>
        </p:nvSpPr>
        <p:spPr/>
        <p:txBody>
          <a:bodyPr>
            <a:normAutofit/>
          </a:bodyPr>
          <a:lstStyle/>
          <a:p>
            <a:pPr algn="ctr"/>
            <a:r>
              <a:rPr lang="en-US" sz="6000" kern="1200">
                <a:latin typeface="Posterama"/>
                <a:cs typeface="Posterama"/>
              </a:rPr>
              <a:t>STRENGTHS</a:t>
            </a:r>
            <a:endParaRPr lang="en-US" sz="6000"/>
          </a:p>
        </p:txBody>
      </p:sp>
      <p:graphicFrame>
        <p:nvGraphicFramePr>
          <p:cNvPr id="5" name="Content Placeholder 2">
            <a:extLst>
              <a:ext uri="{FF2B5EF4-FFF2-40B4-BE49-F238E27FC236}">
                <a16:creationId xmlns:a16="http://schemas.microsoft.com/office/drawing/2014/main" id="{F12BE7FB-A34B-DDBF-1ECD-A93532ABFEA9}"/>
              </a:ext>
            </a:extLst>
          </p:cNvPr>
          <p:cNvGraphicFramePr>
            <a:graphicFrameLocks noGrp="1"/>
          </p:cNvGraphicFramePr>
          <p:nvPr>
            <p:ph idx="1"/>
            <p:extLst>
              <p:ext uri="{D42A27DB-BD31-4B8C-83A1-F6EECF244321}">
                <p14:modId xmlns:p14="http://schemas.microsoft.com/office/powerpoint/2010/main" val="3478172342"/>
              </p:ext>
            </p:extLst>
          </p:nvPr>
        </p:nvGraphicFramePr>
        <p:xfrm>
          <a:off x="609600" y="1882086"/>
          <a:ext cx="10972800" cy="40365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3667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358F429-1073-433F-9717-82F8E7302F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FBEA1BDE-165E-4C2F-9EC8-175132C00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3253060"/>
          </a:xfrm>
          <a:custGeom>
            <a:avLst/>
            <a:gdLst>
              <a:gd name="connsiteX0" fmla="*/ 8927594 w 12188952"/>
              <a:gd name="connsiteY0" fmla="*/ 2809493 h 3253060"/>
              <a:gd name="connsiteX1" fmla="*/ 9140086 w 12188952"/>
              <a:gd name="connsiteY1" fmla="*/ 2932121 h 3253060"/>
              <a:gd name="connsiteX2" fmla="*/ 9040501 w 12188952"/>
              <a:gd name="connsiteY2" fmla="*/ 3229737 h 3253060"/>
              <a:gd name="connsiteX3" fmla="*/ 8742936 w 12188952"/>
              <a:gd name="connsiteY3" fmla="*/ 3130008 h 3253060"/>
              <a:gd name="connsiteX4" fmla="*/ 8842520 w 12188952"/>
              <a:gd name="connsiteY4" fmla="*/ 2832393 h 3253060"/>
              <a:gd name="connsiteX5" fmla="*/ 8927594 w 12188952"/>
              <a:gd name="connsiteY5" fmla="*/ 2809493 h 3253060"/>
              <a:gd name="connsiteX6" fmla="*/ 9839594 w 12188952"/>
              <a:gd name="connsiteY6" fmla="*/ 2254502 h 3253060"/>
              <a:gd name="connsiteX7" fmla="*/ 10269162 w 12188952"/>
              <a:gd name="connsiteY7" fmla="*/ 2502404 h 3253060"/>
              <a:gd name="connsiteX8" fmla="*/ 10067848 w 12188952"/>
              <a:gd name="connsiteY8" fmla="*/ 3104051 h 3253060"/>
              <a:gd name="connsiteX9" fmla="*/ 9466298 w 12188952"/>
              <a:gd name="connsiteY9" fmla="*/ 2902445 h 3253060"/>
              <a:gd name="connsiteX10" fmla="*/ 9667612 w 12188952"/>
              <a:gd name="connsiteY10" fmla="*/ 2300797 h 3253060"/>
              <a:gd name="connsiteX11" fmla="*/ 9839594 w 12188952"/>
              <a:gd name="connsiteY11" fmla="*/ 2254502 h 3253060"/>
              <a:gd name="connsiteX12" fmla="*/ 0 w 12188952"/>
              <a:gd name="connsiteY12" fmla="*/ 0 h 3253060"/>
              <a:gd name="connsiteX13" fmla="*/ 12188952 w 12188952"/>
              <a:gd name="connsiteY13" fmla="*/ 0 h 3253060"/>
              <a:gd name="connsiteX14" fmla="*/ 12188952 w 12188952"/>
              <a:gd name="connsiteY14" fmla="*/ 1905650 h 3253060"/>
              <a:gd name="connsiteX15" fmla="*/ 12120967 w 12188952"/>
              <a:gd name="connsiteY15" fmla="*/ 1946472 h 3253060"/>
              <a:gd name="connsiteX16" fmla="*/ 11074409 w 12188952"/>
              <a:gd name="connsiteY16" fmla="*/ 2037484 h 3253060"/>
              <a:gd name="connsiteX17" fmla="*/ 9864198 w 12188952"/>
              <a:gd name="connsiteY17" fmla="*/ 1887351 h 3253060"/>
              <a:gd name="connsiteX18" fmla="*/ 8991754 w 12188952"/>
              <a:gd name="connsiteY18" fmla="*/ 2414137 h 3253060"/>
              <a:gd name="connsiteX19" fmla="*/ 6991607 w 12188952"/>
              <a:gd name="connsiteY19" fmla="*/ 2871396 h 3253060"/>
              <a:gd name="connsiteX20" fmla="*/ 6284486 w 12188952"/>
              <a:gd name="connsiteY20" fmla="*/ 2249958 h 3253060"/>
              <a:gd name="connsiteX21" fmla="*/ 4389548 w 12188952"/>
              <a:gd name="connsiteY21" fmla="*/ 1928103 h 3253060"/>
              <a:gd name="connsiteX22" fmla="*/ 3011452 w 12188952"/>
              <a:gd name="connsiteY22" fmla="*/ 2635981 h 3253060"/>
              <a:gd name="connsiteX23" fmla="*/ 83366 w 12188952"/>
              <a:gd name="connsiteY23" fmla="*/ 2439064 h 3253060"/>
              <a:gd name="connsiteX24" fmla="*/ 0 w 12188952"/>
              <a:gd name="connsiteY24" fmla="*/ 2378538 h 325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88952" h="3253060">
                <a:moveTo>
                  <a:pt x="8927594" y="2809493"/>
                </a:moveTo>
                <a:cubicBezTo>
                  <a:pt x="9013893" y="2804140"/>
                  <a:pt x="9099082" y="2849829"/>
                  <a:pt x="9140086" y="2932121"/>
                </a:cubicBezTo>
                <a:cubicBezTo>
                  <a:pt x="9194758" y="3041846"/>
                  <a:pt x="9150173" y="3175092"/>
                  <a:pt x="9040501" y="3229737"/>
                </a:cubicBezTo>
                <a:cubicBezTo>
                  <a:pt x="8930831" y="3284381"/>
                  <a:pt x="8797607" y="3239732"/>
                  <a:pt x="8742936" y="3130008"/>
                </a:cubicBezTo>
                <a:cubicBezTo>
                  <a:pt x="8688263" y="3020284"/>
                  <a:pt x="8732849" y="2887038"/>
                  <a:pt x="8842520" y="2832393"/>
                </a:cubicBezTo>
                <a:cubicBezTo>
                  <a:pt x="8869938" y="2818732"/>
                  <a:pt x="8898827" y="2811276"/>
                  <a:pt x="8927594" y="2809493"/>
                </a:cubicBezTo>
                <a:close/>
                <a:moveTo>
                  <a:pt x="9839594" y="2254502"/>
                </a:moveTo>
                <a:cubicBezTo>
                  <a:pt x="10014053" y="2243682"/>
                  <a:pt x="10186270" y="2336045"/>
                  <a:pt x="10269162" y="2502404"/>
                </a:cubicBezTo>
                <a:cubicBezTo>
                  <a:pt x="10379684" y="2724217"/>
                  <a:pt x="10289552" y="2993584"/>
                  <a:pt x="10067848" y="3104051"/>
                </a:cubicBezTo>
                <a:cubicBezTo>
                  <a:pt x="9846143" y="3214519"/>
                  <a:pt x="9576819" y="3124257"/>
                  <a:pt x="9466298" y="2902445"/>
                </a:cubicBezTo>
                <a:cubicBezTo>
                  <a:pt x="9355776" y="2680632"/>
                  <a:pt x="9445908" y="2411265"/>
                  <a:pt x="9667612" y="2300797"/>
                </a:cubicBezTo>
                <a:cubicBezTo>
                  <a:pt x="9723039" y="2273180"/>
                  <a:pt x="9781442" y="2258108"/>
                  <a:pt x="9839594" y="2254502"/>
                </a:cubicBezTo>
                <a:close/>
                <a:moveTo>
                  <a:pt x="0" y="0"/>
                </a:moveTo>
                <a:lnTo>
                  <a:pt x="12188952" y="0"/>
                </a:lnTo>
                <a:lnTo>
                  <a:pt x="12188952" y="1905650"/>
                </a:lnTo>
                <a:lnTo>
                  <a:pt x="12120967" y="1946472"/>
                </a:lnTo>
                <a:cubicBezTo>
                  <a:pt x="11788993" y="2117297"/>
                  <a:pt x="11440569" y="2113011"/>
                  <a:pt x="11074409" y="2037484"/>
                </a:cubicBezTo>
                <a:cubicBezTo>
                  <a:pt x="10676141" y="1955619"/>
                  <a:pt x="10268686" y="1894040"/>
                  <a:pt x="9864198" y="1887351"/>
                </a:cubicBezTo>
                <a:cubicBezTo>
                  <a:pt x="9489288" y="1881370"/>
                  <a:pt x="9236088" y="2162088"/>
                  <a:pt x="8991754" y="2414137"/>
                </a:cubicBezTo>
                <a:cubicBezTo>
                  <a:pt x="8382906" y="3042437"/>
                  <a:pt x="7692220" y="3226501"/>
                  <a:pt x="6991607" y="2871396"/>
                </a:cubicBezTo>
                <a:cubicBezTo>
                  <a:pt x="6719890" y="2733681"/>
                  <a:pt x="6491795" y="2484385"/>
                  <a:pt x="6284486" y="2249958"/>
                </a:cubicBezTo>
                <a:cubicBezTo>
                  <a:pt x="5728685" y="1621250"/>
                  <a:pt x="5040511" y="1603258"/>
                  <a:pt x="4389548" y="1928103"/>
                </a:cubicBezTo>
                <a:cubicBezTo>
                  <a:pt x="3927375" y="2159626"/>
                  <a:pt x="3488974" y="2444363"/>
                  <a:pt x="3011452" y="2635981"/>
                </a:cubicBezTo>
                <a:cubicBezTo>
                  <a:pt x="1974772" y="3054168"/>
                  <a:pt x="970194" y="3035245"/>
                  <a:pt x="83366" y="2439064"/>
                </a:cubicBezTo>
                <a:lnTo>
                  <a:pt x="0" y="237853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7B4D98-895E-7173-C077-6E0FDBB4AE9A}"/>
              </a:ext>
            </a:extLst>
          </p:cNvPr>
          <p:cNvSpPr>
            <a:spLocks noGrp="1"/>
          </p:cNvSpPr>
          <p:nvPr>
            <p:ph type="title"/>
          </p:nvPr>
        </p:nvSpPr>
        <p:spPr>
          <a:xfrm>
            <a:off x="609600" y="557784"/>
            <a:ext cx="10980420" cy="1325563"/>
          </a:xfrm>
        </p:spPr>
        <p:txBody>
          <a:bodyPr>
            <a:normAutofit/>
          </a:bodyPr>
          <a:lstStyle/>
          <a:p>
            <a:pPr algn="ctr"/>
            <a:r>
              <a:rPr lang="en-US" sz="6000" kern="1200">
                <a:latin typeface="Posterama"/>
                <a:cs typeface="Posterama"/>
              </a:rPr>
              <a:t>WEAKNESS</a:t>
            </a:r>
            <a:r>
              <a:rPr lang="en-US" kern="1200">
                <a:latin typeface="Calibri Light"/>
                <a:ea typeface="+mj-ea"/>
                <a:cs typeface="+mj-cs"/>
              </a:rPr>
              <a:t>	</a:t>
            </a:r>
            <a:endParaRPr lang="en-US">
              <a:cs typeface="Posterama"/>
            </a:endParaRPr>
          </a:p>
        </p:txBody>
      </p:sp>
      <p:graphicFrame>
        <p:nvGraphicFramePr>
          <p:cNvPr id="5" name="Content Placeholder 2">
            <a:extLst>
              <a:ext uri="{FF2B5EF4-FFF2-40B4-BE49-F238E27FC236}">
                <a16:creationId xmlns:a16="http://schemas.microsoft.com/office/drawing/2014/main" id="{7722F1C7-8B52-56D2-7E28-CB0DD05C7B94}"/>
              </a:ext>
            </a:extLst>
          </p:cNvPr>
          <p:cNvGraphicFramePr>
            <a:graphicFrameLocks noGrp="1"/>
          </p:cNvGraphicFramePr>
          <p:nvPr>
            <p:ph idx="1"/>
            <p:extLst>
              <p:ext uri="{D42A27DB-BD31-4B8C-83A1-F6EECF244321}">
                <p14:modId xmlns:p14="http://schemas.microsoft.com/office/powerpoint/2010/main" val="232254654"/>
              </p:ext>
            </p:extLst>
          </p:nvPr>
        </p:nvGraphicFramePr>
        <p:xfrm>
          <a:off x="609600" y="2888978"/>
          <a:ext cx="10972800" cy="3253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7217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B4D98-895E-7173-C077-6E0FDBB4AE9A}"/>
              </a:ext>
            </a:extLst>
          </p:cNvPr>
          <p:cNvSpPr>
            <a:spLocks noGrp="1"/>
          </p:cNvSpPr>
          <p:nvPr>
            <p:ph type="title"/>
          </p:nvPr>
        </p:nvSpPr>
        <p:spPr/>
        <p:txBody>
          <a:bodyPr>
            <a:normAutofit/>
          </a:bodyPr>
          <a:lstStyle/>
          <a:p>
            <a:pPr algn="ctr"/>
            <a:r>
              <a:rPr lang="en-US" sz="6000" kern="1200">
                <a:latin typeface="Posterama"/>
                <a:cs typeface="Posterama"/>
              </a:rPr>
              <a:t>OPPORTUNITIES</a:t>
            </a:r>
            <a:endParaRPr lang="en-US"/>
          </a:p>
        </p:txBody>
      </p:sp>
      <p:graphicFrame>
        <p:nvGraphicFramePr>
          <p:cNvPr id="15" name="Content Placeholder 2">
            <a:extLst>
              <a:ext uri="{FF2B5EF4-FFF2-40B4-BE49-F238E27FC236}">
                <a16:creationId xmlns:a16="http://schemas.microsoft.com/office/drawing/2014/main" id="{EE00BEE0-380B-3FCF-75B6-908EC5278205}"/>
              </a:ext>
            </a:extLst>
          </p:cNvPr>
          <p:cNvGraphicFramePr>
            <a:graphicFrameLocks noGrp="1"/>
          </p:cNvGraphicFramePr>
          <p:nvPr>
            <p:ph idx="1"/>
          </p:nvPr>
        </p:nvGraphicFramePr>
        <p:xfrm>
          <a:off x="609600" y="2106204"/>
          <a:ext cx="10972800" cy="40365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350263"/>
      </p:ext>
    </p:extLst>
  </p:cSld>
  <p:clrMapOvr>
    <a:masterClrMapping/>
  </p:clrMapOvr>
</p:sld>
</file>

<file path=ppt/theme/theme1.xml><?xml version="1.0" encoding="utf-8"?>
<a:theme xmlns:a="http://schemas.openxmlformats.org/drawingml/2006/main" name="SplashVTI">
  <a:themeElements>
    <a:clrScheme name="AnalogousFromLightSeedLeftStep">
      <a:dk1>
        <a:srgbClr val="000000"/>
      </a:dk1>
      <a:lt1>
        <a:srgbClr val="FFFFFF"/>
      </a:lt1>
      <a:dk2>
        <a:srgbClr val="243041"/>
      </a:dk2>
      <a:lt2>
        <a:srgbClr val="E8E8E2"/>
      </a:lt2>
      <a:accent1>
        <a:srgbClr val="9796C6"/>
      </a:accent1>
      <a:accent2>
        <a:srgbClr val="7F96BA"/>
      </a:accent2>
      <a:accent3>
        <a:srgbClr val="7DACB7"/>
      </a:accent3>
      <a:accent4>
        <a:srgbClr val="78AFA3"/>
      </a:accent4>
      <a:accent5>
        <a:srgbClr val="83AE92"/>
      </a:accent5>
      <a:accent6>
        <a:srgbClr val="7DB27A"/>
      </a:accent6>
      <a:hlink>
        <a:srgbClr val="848651"/>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SplashVTI</vt:lpstr>
      <vt:lpstr>Marketing Analytics  Case Analysis</vt:lpstr>
      <vt:lpstr>TOPIC: Robinhood  </vt:lpstr>
      <vt:lpstr>Company overview</vt:lpstr>
      <vt:lpstr>INTRODUCTION</vt:lpstr>
      <vt:lpstr>PowerPoint Presentation</vt:lpstr>
      <vt:lpstr>SWOT ANALYSIS</vt:lpstr>
      <vt:lpstr>STRENGTHS</vt:lpstr>
      <vt:lpstr>WEAKNESS </vt:lpstr>
      <vt:lpstr>OPPORTUNITIES</vt:lpstr>
      <vt:lpstr>THREATS</vt:lpstr>
      <vt:lpstr>Conclusion for SWOT Analysis</vt:lpstr>
      <vt:lpstr>PowerPoint Presentation</vt:lpstr>
      <vt:lpstr>Word cloud of most frequent words(Before Phase)​</vt:lpstr>
      <vt:lpstr>Word cloud of most frequent words(During Phase)</vt:lpstr>
      <vt:lpstr>Word cloud of most frequent words(After Phase)​​</vt:lpstr>
      <vt:lpstr>Common Characteristics &amp; Limitations</vt:lpstr>
      <vt:lpstr>Summarizing the insights from the word clouds, sentiment ​analysis, emotion analysis, and parts-of-speech tags from the Twitter ​data obtained in the “during” phase of the GameStop debacle ​ ​</vt:lpstr>
      <vt:lpstr>Comparing insights with we got from similar analyses of the data from the “before” and “after” phases...  </vt:lpstr>
      <vt:lpstr>Recommendations for Robinhood to address the issues raised by the GameStop debacle  </vt:lpstr>
      <vt:lpstr>Characterizing conversations about Robinhood on Twitter during the three phases, “Before,” “During,” and “After”  </vt:lpstr>
      <vt:lpstr>Strategic Approaches for Robinhood: Navigating Current Challenges and Sentiment Analysis Insights</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Analytics Project</dc:title>
  <dc:creator>Ranjabati Chowdhury</dc:creator>
  <cp:revision>23</cp:revision>
  <dcterms:created xsi:type="dcterms:W3CDTF">2024-04-12T01:52:34Z</dcterms:created>
  <dcterms:modified xsi:type="dcterms:W3CDTF">2024-05-29T00:27:47Z</dcterms:modified>
</cp:coreProperties>
</file>